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402" r:id="rId3"/>
    <p:sldId id="415" r:id="rId4"/>
    <p:sldId id="420" r:id="rId5"/>
    <p:sldId id="378" r:id="rId6"/>
    <p:sldId id="295" r:id="rId7"/>
    <p:sldId id="380" r:id="rId8"/>
    <p:sldId id="404" r:id="rId9"/>
    <p:sldId id="298" r:id="rId10"/>
    <p:sldId id="297" r:id="rId11"/>
    <p:sldId id="384" r:id="rId12"/>
    <p:sldId id="383" r:id="rId13"/>
    <p:sldId id="385" r:id="rId14"/>
    <p:sldId id="386" r:id="rId15"/>
    <p:sldId id="387" r:id="rId16"/>
    <p:sldId id="389" r:id="rId17"/>
    <p:sldId id="422" r:id="rId18"/>
    <p:sldId id="388" r:id="rId19"/>
    <p:sldId id="423" r:id="rId20"/>
    <p:sldId id="424" r:id="rId21"/>
    <p:sldId id="390" r:id="rId22"/>
    <p:sldId id="392" r:id="rId23"/>
    <p:sldId id="391" r:id="rId24"/>
    <p:sldId id="393" r:id="rId25"/>
    <p:sldId id="425" r:id="rId26"/>
    <p:sldId id="426" r:id="rId27"/>
    <p:sldId id="399" r:id="rId28"/>
    <p:sldId id="394" r:id="rId29"/>
    <p:sldId id="419" r:id="rId30"/>
    <p:sldId id="427" r:id="rId31"/>
    <p:sldId id="305" r:id="rId32"/>
    <p:sldId id="395" r:id="rId33"/>
    <p:sldId id="414" r:id="rId34"/>
    <p:sldId id="396" r:id="rId35"/>
    <p:sldId id="410" r:id="rId36"/>
    <p:sldId id="406" r:id="rId37"/>
    <p:sldId id="407" r:id="rId38"/>
    <p:sldId id="408" r:id="rId39"/>
    <p:sldId id="413" r:id="rId40"/>
    <p:sldId id="409" r:id="rId41"/>
    <p:sldId id="400" r:id="rId42"/>
    <p:sldId id="411" r:id="rId43"/>
    <p:sldId id="304" r:id="rId44"/>
    <p:sldId id="261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0" autoAdjust="0"/>
    <p:restoredTop sz="95291" autoAdjust="0"/>
  </p:normalViewPr>
  <p:slideViewPr>
    <p:cSldViewPr>
      <p:cViewPr varScale="1">
        <p:scale>
          <a:sx n="109" d="100"/>
          <a:sy n="109" d="100"/>
        </p:scale>
        <p:origin x="120" y="13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577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102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0308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5523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832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1776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3526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762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3900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562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7880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78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434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3639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4951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1910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403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7195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6628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8337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580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7054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56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9088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2318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9563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4378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6919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8891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25218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7417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680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78016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90184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597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58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712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17.03.2023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0.pn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70.png"/><Relationship Id="rId4" Type="http://schemas.openxmlformats.org/officeDocument/2006/relationships/image" Target="../media/image16.png"/><Relationship Id="rId9" Type="http://schemas.openxmlformats.org/officeDocument/2006/relationships/image" Target="../media/image168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70.png"/><Relationship Id="rId3" Type="http://schemas.openxmlformats.org/officeDocument/2006/relationships/image" Target="../media/image2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Relationship Id="rId14" Type="http://schemas.openxmlformats.org/officeDocument/2006/relationships/image" Target="../media/image6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4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011.png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00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990.png"/><Relationship Id="rId20" Type="http://schemas.openxmlformats.org/officeDocument/2006/relationships/image" Target="../media/image10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02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2.png"/><Relationship Id="rId7" Type="http://schemas.openxmlformats.org/officeDocument/2006/relationships/image" Target="../media/image1150.png"/><Relationship Id="rId12" Type="http://schemas.openxmlformats.org/officeDocument/2006/relationships/image" Target="../media/image12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0.png"/><Relationship Id="rId11" Type="http://schemas.openxmlformats.org/officeDocument/2006/relationships/image" Target="../media/image121.emf"/><Relationship Id="rId5" Type="http://schemas.openxmlformats.org/officeDocument/2006/relationships/image" Target="../media/image1130.png"/><Relationship Id="rId10" Type="http://schemas.openxmlformats.org/officeDocument/2006/relationships/image" Target="../media/image120.emf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122.emf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1.emf"/><Relationship Id="rId5" Type="http://schemas.openxmlformats.org/officeDocument/2006/relationships/image" Target="../media/image122.png"/><Relationship Id="rId15" Type="http://schemas.openxmlformats.org/officeDocument/2006/relationships/image" Target="../media/image128.png"/><Relationship Id="rId10" Type="http://schemas.openxmlformats.org/officeDocument/2006/relationships/image" Target="../media/image120.emf"/><Relationship Id="rId4" Type="http://schemas.openxmlformats.org/officeDocument/2006/relationships/image" Target="../media/image121.png"/><Relationship Id="rId9" Type="http://schemas.openxmlformats.org/officeDocument/2006/relationships/image" Target="../media/image125.png"/><Relationship Id="rId1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image" Target="../media/image133.png"/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12" Type="http://schemas.openxmlformats.org/officeDocument/2006/relationships/image" Target="../media/image122.emf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1.emf"/><Relationship Id="rId5" Type="http://schemas.openxmlformats.org/officeDocument/2006/relationships/image" Target="../media/image130.png"/><Relationship Id="rId15" Type="http://schemas.openxmlformats.org/officeDocument/2006/relationships/image" Target="../media/image135.png"/><Relationship Id="rId10" Type="http://schemas.openxmlformats.org/officeDocument/2006/relationships/image" Target="../media/image120.emf"/><Relationship Id="rId4" Type="http://schemas.openxmlformats.org/officeDocument/2006/relationships/image" Target="../media/image1040.png"/><Relationship Id="rId9" Type="http://schemas.openxmlformats.org/officeDocument/2006/relationships/image" Target="../media/image132.png"/><Relationship Id="rId1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image" Target="../media/image139.png"/><Relationship Id="rId3" Type="http://schemas.openxmlformats.org/officeDocument/2006/relationships/image" Target="../media/image2.png"/><Relationship Id="rId7" Type="http://schemas.openxmlformats.org/officeDocument/2006/relationships/image" Target="../media/image1070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11" Type="http://schemas.openxmlformats.org/officeDocument/2006/relationships/image" Target="../media/image122.emf"/><Relationship Id="rId5" Type="http://schemas.openxmlformats.org/officeDocument/2006/relationships/image" Target="../media/image1050.png"/><Relationship Id="rId15" Type="http://schemas.openxmlformats.org/officeDocument/2006/relationships/image" Target="../media/image141.png"/><Relationship Id="rId10" Type="http://schemas.openxmlformats.org/officeDocument/2006/relationships/image" Target="../media/image120.emf"/><Relationship Id="rId4" Type="http://schemas.openxmlformats.org/officeDocument/2006/relationships/image" Target="../media/image1040.png"/><Relationship Id="rId9" Type="http://schemas.openxmlformats.org/officeDocument/2006/relationships/image" Target="../media/image132.png"/><Relationship Id="rId1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2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5" Type="http://schemas.openxmlformats.org/officeDocument/2006/relationships/image" Target="../media/image125.emf"/><Relationship Id="rId10" Type="http://schemas.openxmlformats.org/officeDocument/2006/relationships/image" Target="../media/image147.png"/><Relationship Id="rId4" Type="http://schemas.openxmlformats.org/officeDocument/2006/relationships/image" Target="../media/image1040.png"/><Relationship Id="rId9" Type="http://schemas.openxmlformats.org/officeDocument/2006/relationships/image" Target="../media/image132.png"/><Relationship Id="rId14" Type="http://schemas.openxmlformats.org/officeDocument/2006/relationships/image" Target="../media/image124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image" Target="../media/image2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11" Type="http://schemas.openxmlformats.org/officeDocument/2006/relationships/image" Target="../media/image126.emf"/><Relationship Id="rId5" Type="http://schemas.openxmlformats.org/officeDocument/2006/relationships/image" Target="../media/image155.png"/><Relationship Id="rId10" Type="http://schemas.openxmlformats.org/officeDocument/2006/relationships/image" Target="../media/image125.emf"/><Relationship Id="rId4" Type="http://schemas.openxmlformats.org/officeDocument/2006/relationships/image" Target="../media/image1040.png"/><Relationship Id="rId9" Type="http://schemas.openxmlformats.org/officeDocument/2006/relationships/image" Target="../media/image12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2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3.png"/><Relationship Id="rId9" Type="http://schemas.openxmlformats.org/officeDocument/2006/relationships/image" Target="../media/image1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10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B34FD0-E96E-47A3-9169-128BBE8568AE}"/>
              </a:ext>
            </a:extLst>
          </p:cNvPr>
          <p:cNvSpPr txBox="1">
            <a:spLocks/>
          </p:cNvSpPr>
          <p:nvPr/>
        </p:nvSpPr>
        <p:spPr>
          <a:xfrm>
            <a:off x="23094" y="1916832"/>
            <a:ext cx="12168906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1.04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Методы разложения матриц в задаче уменьшения размерности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85CB22F-6818-4207-8F17-645DFC4271D8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344" y="126876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</a:rPr>
              <a:t>Матрица ковариации 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- это матрица, составленная из попарных ковариаций элементов одного или двух случайных векторов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B7FFD2-D9CB-4BF1-BFE2-C482F0CCB6D2}"/>
              </a:ext>
            </a:extLst>
          </p:cNvPr>
          <p:cNvSpPr/>
          <p:nvPr/>
        </p:nvSpPr>
        <p:spPr>
          <a:xfrm>
            <a:off x="191344" y="2420888"/>
            <a:ext cx="11696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-apple-system"/>
              </a:rPr>
              <a:t>Ковариация </a:t>
            </a:r>
            <a:r>
              <a:rPr lang="ru-RU" sz="2800" dirty="0">
                <a:solidFill>
                  <a:schemeClr val="bg1"/>
                </a:solidFill>
                <a:latin typeface="-apple-system"/>
              </a:rPr>
              <a:t>- это мера совместной изменчивости двух случайных величин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/>
              <p:nvPr/>
            </p:nvSpPr>
            <p:spPr>
              <a:xfrm>
                <a:off x="479376" y="3356992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7E32577-0D4F-4A35-9CD2-C37C9BBE2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356992"/>
                <a:ext cx="667035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/>
              <p:nvPr/>
            </p:nvSpPr>
            <p:spPr>
              <a:xfrm>
                <a:off x="7824192" y="3356992"/>
                <a:ext cx="4140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-apple-system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оператор среднего</a:t>
                </a:r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A1C968C7-1D33-4C18-8E2B-9B9B09F3D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3356992"/>
                <a:ext cx="4140814" cy="584775"/>
              </a:xfrm>
              <a:prstGeom prst="rect">
                <a:avLst/>
              </a:prstGeom>
              <a:blipFill>
                <a:blip r:embed="rId5"/>
                <a:stretch>
                  <a:fillRect t="-13542" r="-10735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DFD23864-3C49-40CD-A537-56212A8CD3E3}"/>
              </a:ext>
            </a:extLst>
          </p:cNvPr>
          <p:cNvSpPr/>
          <p:nvPr/>
        </p:nvSpPr>
        <p:spPr>
          <a:xfrm rot="6602461" flipH="1">
            <a:off x="1904651" y="489903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32B8F0F-9BD2-49AC-954E-DBD93CED4E20}"/>
              </a:ext>
            </a:extLst>
          </p:cNvPr>
          <p:cNvSpPr/>
          <p:nvPr/>
        </p:nvSpPr>
        <p:spPr>
          <a:xfrm rot="6602461" flipH="1">
            <a:off x="2085010" y="46956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C3EDD109-FD01-492A-A973-9C61E70E1C10}"/>
              </a:ext>
            </a:extLst>
          </p:cNvPr>
          <p:cNvSpPr/>
          <p:nvPr/>
        </p:nvSpPr>
        <p:spPr>
          <a:xfrm rot="6602461" flipH="1">
            <a:off x="2249017" y="452385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9F0714C-8DA1-4F09-9BAB-68EE6A4774A0}"/>
              </a:ext>
            </a:extLst>
          </p:cNvPr>
          <p:cNvSpPr/>
          <p:nvPr/>
        </p:nvSpPr>
        <p:spPr>
          <a:xfrm rot="6602461" flipH="1">
            <a:off x="2477395" y="438098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2448F8E9-88E1-4D13-A7F9-906580C6D0DF}"/>
              </a:ext>
            </a:extLst>
          </p:cNvPr>
          <p:cNvSpPr/>
          <p:nvPr/>
        </p:nvSpPr>
        <p:spPr>
          <a:xfrm rot="6602461" flipH="1">
            <a:off x="6063761" y="47704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DC141EE-907A-4BA3-B331-2C1D57F1E4FC}"/>
              </a:ext>
            </a:extLst>
          </p:cNvPr>
          <p:cNvSpPr/>
          <p:nvPr/>
        </p:nvSpPr>
        <p:spPr>
          <a:xfrm rot="5802121" flipH="1">
            <a:off x="5216821" y="454379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006B643-26A7-4C3B-824D-409557E04DF9}"/>
              </a:ext>
            </a:extLst>
          </p:cNvPr>
          <p:cNvSpPr/>
          <p:nvPr/>
        </p:nvSpPr>
        <p:spPr>
          <a:xfrm rot="6602461" flipH="1">
            <a:off x="5201317" y="502652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86616E2-2137-42BC-85F4-BB487C79AFFC}"/>
              </a:ext>
            </a:extLst>
          </p:cNvPr>
          <p:cNvSpPr/>
          <p:nvPr/>
        </p:nvSpPr>
        <p:spPr>
          <a:xfrm rot="6602461" flipH="1">
            <a:off x="5875058" y="50356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8EB0EEB9-52F5-4A59-B243-469414DC1A4D}"/>
              </a:ext>
            </a:extLst>
          </p:cNvPr>
          <p:cNvSpPr/>
          <p:nvPr/>
        </p:nvSpPr>
        <p:spPr>
          <a:xfrm rot="6602461" flipH="1">
            <a:off x="5549526" y="4759071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0908C0FB-CEE0-41AF-96B2-A55EB4864864}"/>
              </a:ext>
            </a:extLst>
          </p:cNvPr>
          <p:cNvSpPr/>
          <p:nvPr/>
        </p:nvSpPr>
        <p:spPr>
          <a:xfrm rot="6602461" flipH="1">
            <a:off x="1730547" y="501359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B47F9F4A-8D02-463B-B7CA-5D3712D5C6CE}"/>
              </a:ext>
            </a:extLst>
          </p:cNvPr>
          <p:cNvSpPr/>
          <p:nvPr/>
        </p:nvSpPr>
        <p:spPr>
          <a:xfrm rot="6602461" flipH="1">
            <a:off x="2159091" y="505252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0E84B912-A3A1-4147-ABF2-0C14376002E2}"/>
              </a:ext>
            </a:extLst>
          </p:cNvPr>
          <p:cNvSpPr/>
          <p:nvPr/>
        </p:nvSpPr>
        <p:spPr>
          <a:xfrm rot="6602461" flipH="1">
            <a:off x="2360006" y="488070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038D95B8-A2DE-4BB9-B100-846D37BF8B6A}"/>
              </a:ext>
            </a:extLst>
          </p:cNvPr>
          <p:cNvSpPr/>
          <p:nvPr/>
        </p:nvSpPr>
        <p:spPr>
          <a:xfrm rot="6602461" flipH="1">
            <a:off x="1895863" y="514815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962375F8-4EE6-4AA3-A9ED-C4D1A47CAA15}"/>
              </a:ext>
            </a:extLst>
          </p:cNvPr>
          <p:cNvSpPr/>
          <p:nvPr/>
        </p:nvSpPr>
        <p:spPr>
          <a:xfrm rot="6602461" flipH="1">
            <a:off x="5549526" y="517201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350FE3EB-85E4-402B-A303-273F5B0D64B9}"/>
              </a:ext>
            </a:extLst>
          </p:cNvPr>
          <p:cNvSpPr/>
          <p:nvPr/>
        </p:nvSpPr>
        <p:spPr>
          <a:xfrm rot="6602461" flipH="1">
            <a:off x="5116932" y="477740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5508600-B43E-4A05-9F74-0FA46560338D}"/>
              </a:ext>
            </a:extLst>
          </p:cNvPr>
          <p:cNvSpPr/>
          <p:nvPr/>
        </p:nvSpPr>
        <p:spPr>
          <a:xfrm rot="6602461" flipH="1">
            <a:off x="5897737" y="452828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0CA53D2F-308B-4987-B8F0-CBDF24B15797}"/>
              </a:ext>
            </a:extLst>
          </p:cNvPr>
          <p:cNvSpPr/>
          <p:nvPr/>
        </p:nvSpPr>
        <p:spPr>
          <a:xfrm rot="6602461" flipH="1">
            <a:off x="5494871" y="433015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AD187760-D38B-4CFE-9AFC-8C85E60ABD10}"/>
              </a:ext>
            </a:extLst>
          </p:cNvPr>
          <p:cNvSpPr/>
          <p:nvPr/>
        </p:nvSpPr>
        <p:spPr>
          <a:xfrm rot="6602461" flipH="1">
            <a:off x="2550644" y="45763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90FD9664-B1EF-4F10-B9E5-9D3BA294815F}"/>
              </a:ext>
            </a:extLst>
          </p:cNvPr>
          <p:cNvSpPr/>
          <p:nvPr/>
        </p:nvSpPr>
        <p:spPr>
          <a:xfrm rot="10070597" flipH="1">
            <a:off x="9001818" y="47312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7E9848D-EB18-47F5-B545-E8C34BA3E372}"/>
              </a:ext>
            </a:extLst>
          </p:cNvPr>
          <p:cNvSpPr/>
          <p:nvPr/>
        </p:nvSpPr>
        <p:spPr>
          <a:xfrm rot="10070597" flipH="1">
            <a:off x="9566916" y="486024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52754CD3-0326-4605-9D69-6E9080541BF4}"/>
              </a:ext>
            </a:extLst>
          </p:cNvPr>
          <p:cNvSpPr/>
          <p:nvPr/>
        </p:nvSpPr>
        <p:spPr>
          <a:xfrm rot="10070597" flipH="1">
            <a:off x="9304747" y="471921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BF45238-3867-41E8-B70B-96BC6771B33A}"/>
              </a:ext>
            </a:extLst>
          </p:cNvPr>
          <p:cNvSpPr/>
          <p:nvPr/>
        </p:nvSpPr>
        <p:spPr>
          <a:xfrm rot="10070597" flipH="1">
            <a:off x="9282415" y="446906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01D2B6A6-6EC0-4699-A68F-5E288535CA48}"/>
              </a:ext>
            </a:extLst>
          </p:cNvPr>
          <p:cNvSpPr/>
          <p:nvPr/>
        </p:nvSpPr>
        <p:spPr>
          <a:xfrm rot="10070597" flipH="1">
            <a:off x="9508482" y="510411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1ACA3D51-3C74-42FC-A61C-6685F8E81617}"/>
              </a:ext>
            </a:extLst>
          </p:cNvPr>
          <p:cNvSpPr/>
          <p:nvPr/>
        </p:nvSpPr>
        <p:spPr>
          <a:xfrm rot="10070597" flipH="1">
            <a:off x="9216373" y="49038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7475C8E4-AB8C-4024-BC2B-0BB412654CE8}"/>
              </a:ext>
            </a:extLst>
          </p:cNvPr>
          <p:cNvSpPr/>
          <p:nvPr/>
        </p:nvSpPr>
        <p:spPr>
          <a:xfrm rot="10070597" flipH="1">
            <a:off x="9904604" y="511114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862941DE-F2D2-4DB2-8199-09003A76A43F}"/>
              </a:ext>
            </a:extLst>
          </p:cNvPr>
          <p:cNvSpPr/>
          <p:nvPr/>
        </p:nvSpPr>
        <p:spPr>
          <a:xfrm rot="10070597" flipH="1">
            <a:off x="8970824" y="445873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EADFCE2B-9458-492A-8E7D-62DACBFDCE65}"/>
              </a:ext>
            </a:extLst>
          </p:cNvPr>
          <p:cNvSpPr/>
          <p:nvPr/>
        </p:nvSpPr>
        <p:spPr>
          <a:xfrm rot="10070597" flipH="1">
            <a:off x="9771399" y="4823615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58567CBD-9F1B-486E-9DED-F4EB1BD430E7}"/>
              </a:ext>
            </a:extLst>
          </p:cNvPr>
          <p:cNvCxnSpPr>
            <a:cxnSpLocks/>
          </p:cNvCxnSpPr>
          <p:nvPr/>
        </p:nvCxnSpPr>
        <p:spPr>
          <a:xfrm flipV="1">
            <a:off x="1415480" y="416956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CAF3CE2A-120E-412C-8323-D230701D90F7}"/>
              </a:ext>
            </a:extLst>
          </p:cNvPr>
          <p:cNvCxnSpPr>
            <a:cxnSpLocks/>
          </p:cNvCxnSpPr>
          <p:nvPr/>
        </p:nvCxnSpPr>
        <p:spPr>
          <a:xfrm>
            <a:off x="1055440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76AC0BDF-F3F6-43CE-9B26-01E365D45582}"/>
              </a:ext>
            </a:extLst>
          </p:cNvPr>
          <p:cNvCxnSpPr>
            <a:cxnSpLocks/>
          </p:cNvCxnSpPr>
          <p:nvPr/>
        </p:nvCxnSpPr>
        <p:spPr>
          <a:xfrm flipV="1">
            <a:off x="4863236" y="4073931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E7583D39-D719-45FD-ADF4-A1A5B9A720D9}"/>
              </a:ext>
            </a:extLst>
          </p:cNvPr>
          <p:cNvCxnSpPr>
            <a:cxnSpLocks/>
          </p:cNvCxnSpPr>
          <p:nvPr/>
        </p:nvCxnSpPr>
        <p:spPr>
          <a:xfrm>
            <a:off x="4491884" y="547303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DF47C8EC-6204-4A01-B0EA-C15286C2DCDC}"/>
              </a:ext>
            </a:extLst>
          </p:cNvPr>
          <p:cNvCxnSpPr>
            <a:cxnSpLocks/>
          </p:cNvCxnSpPr>
          <p:nvPr/>
        </p:nvCxnSpPr>
        <p:spPr>
          <a:xfrm flipV="1">
            <a:off x="8650780" y="4231913"/>
            <a:ext cx="0" cy="15915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B1ECAFAA-97DF-498A-9FA1-3D2CDA6FB7A3}"/>
              </a:ext>
            </a:extLst>
          </p:cNvPr>
          <p:cNvCxnSpPr>
            <a:cxnSpLocks/>
          </p:cNvCxnSpPr>
          <p:nvPr/>
        </p:nvCxnSpPr>
        <p:spPr>
          <a:xfrm>
            <a:off x="8290740" y="5535388"/>
            <a:ext cx="216335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/>
              <p:nvPr/>
            </p:nvSpPr>
            <p:spPr>
              <a:xfrm>
                <a:off x="1936759" y="5454546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B3F638DE-FBA8-4C5F-968B-9E533903B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59" y="5454546"/>
                <a:ext cx="4940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/>
              <p:nvPr/>
            </p:nvSpPr>
            <p:spPr>
              <a:xfrm>
                <a:off x="817291" y="4425436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9C4F4391-14EB-46B7-A5FD-B4C4D7201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4425436"/>
                <a:ext cx="52289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/>
              <p:nvPr/>
            </p:nvSpPr>
            <p:spPr>
              <a:xfrm>
                <a:off x="9254204" y="5445463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AFE1CE9-DBD9-4B98-8EEB-A3E68226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204" y="5445463"/>
                <a:ext cx="4940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/>
              <p:nvPr/>
            </p:nvSpPr>
            <p:spPr>
              <a:xfrm>
                <a:off x="8134736" y="4416353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DB04E6F4-C34D-4FA4-8DD0-186C50BB7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736" y="4416353"/>
                <a:ext cx="52289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/>
              <p:nvPr/>
            </p:nvSpPr>
            <p:spPr>
              <a:xfrm>
                <a:off x="5413999" y="5400155"/>
                <a:ext cx="4940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B0ED823B-EE27-4238-9768-87DD4D125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9" y="5400155"/>
                <a:ext cx="494046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/>
              <p:nvPr/>
            </p:nvSpPr>
            <p:spPr>
              <a:xfrm>
                <a:off x="4294531" y="4371045"/>
                <a:ext cx="5228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ru-RU" sz="3200" b="1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35AB4402-9D48-4291-932E-4EC4EDC50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31" y="4371045"/>
                <a:ext cx="522899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/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860E8E5-94FA-4E6F-9F9A-77208541D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91" y="6013679"/>
                <a:ext cx="227934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/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D08D91E-8D5D-43C0-8742-4F41900E5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49" y="5990257"/>
                <a:ext cx="227934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/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5920C364-6232-464A-AC78-747D3D383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79" y="5967838"/>
                <a:ext cx="227934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9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4" grpId="0"/>
      <p:bldP spid="16" grpId="0"/>
      <p:bldP spid="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Корреляции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1235108-919F-4C1C-8B35-C339FE902923}"/>
                  </a:ext>
                </a:extLst>
              </p:cNvPr>
              <p:cNvSpPr/>
              <p:nvPr/>
            </p:nvSpPr>
            <p:spPr>
              <a:xfrm>
                <a:off x="866189" y="2852936"/>
                <a:ext cx="4554965" cy="949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1235108-919F-4C1C-8B35-C339FE902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89" y="2852936"/>
                <a:ext cx="4554965" cy="949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3">
            <a:extLst>
              <a:ext uri="{FF2B5EF4-FFF2-40B4-BE49-F238E27FC236}">
                <a16:creationId xmlns:a16="http://schemas.microsoft.com/office/drawing/2014/main" id="{226D8E7F-D21E-4336-B4FE-2FFD74AB2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287219" y="1678477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53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58" y="4761125"/>
                <a:ext cx="5398273" cy="700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/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−1,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513354-ACA9-4CA7-AB5E-F021BE70B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879772"/>
                <a:ext cx="6334472" cy="2441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/>
              <p:nvPr/>
            </p:nvSpPr>
            <p:spPr>
              <a:xfrm>
                <a:off x="-168696" y="1340768"/>
                <a:ext cx="12192000" cy="22147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/>
                              <m:e/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ov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BFB186-7709-4C94-B318-F703D4519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696" y="1340768"/>
                <a:ext cx="12192000" cy="22147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2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0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стандартизованных данных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Ковариационная матрица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/>
              <p:nvPr/>
            </p:nvSpPr>
            <p:spPr>
              <a:xfrm>
                <a:off x="3791744" y="2204864"/>
                <a:ext cx="2679260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D57C732F-C9EC-41C7-BEF2-52CD85924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2204864"/>
                <a:ext cx="2679260" cy="1133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/>
              <p:nvPr/>
            </p:nvSpPr>
            <p:spPr>
              <a:xfrm>
                <a:off x="8502900" y="3634957"/>
                <a:ext cx="1988172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E2DDA585-C8D7-47A5-B47B-5115D0FFC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00" y="3634957"/>
                <a:ext cx="1988172" cy="557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/>
              <p:nvPr/>
            </p:nvSpPr>
            <p:spPr>
              <a:xfrm>
                <a:off x="2359581" y="4701746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603F5C61-0432-4BDF-A6DD-C71F39613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81" y="4701746"/>
                <a:ext cx="667035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/>
              <p:nvPr/>
            </p:nvSpPr>
            <p:spPr>
              <a:xfrm>
                <a:off x="1159820" y="3282172"/>
                <a:ext cx="357642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800" i="1" baseline="300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BED0A32-FB5B-4E73-A910-F9EDB3427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0" y="3282172"/>
                <a:ext cx="3576428" cy="1268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/>
              <p:nvPr/>
            </p:nvSpPr>
            <p:spPr>
              <a:xfrm>
                <a:off x="5344602" y="3279636"/>
                <a:ext cx="2640788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19237D14-86F9-484C-A7CE-3E18835D4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02" y="3279636"/>
                <a:ext cx="2640788" cy="1268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/>
              <p:nvPr/>
            </p:nvSpPr>
            <p:spPr>
              <a:xfrm>
                <a:off x="4574724" y="5689093"/>
                <a:ext cx="2321853" cy="730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A638CB8-008D-4A23-A416-33993ED35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724" y="5689093"/>
                <a:ext cx="2321853" cy="730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783632" y="184482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844824"/>
                <a:ext cx="181185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5735960" y="1628800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1628800"/>
                <a:ext cx="3019735" cy="10470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9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20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7853592" y="2700298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D094CBE7-152C-4DB2-AAE4-DA031987D278}"/>
              </a:ext>
            </a:extLst>
          </p:cNvPr>
          <p:cNvCxnSpPr>
            <a:cxnSpLocks/>
          </p:cNvCxnSpPr>
          <p:nvPr/>
        </p:nvCxnSpPr>
        <p:spPr>
          <a:xfrm>
            <a:off x="7855781" y="3780298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Матрица и Линейное Преобразование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/>
              <p:nvPr/>
            </p:nvSpPr>
            <p:spPr>
              <a:xfrm>
                <a:off x="1775520" y="1628800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3D4096-21F3-4622-AA10-1D79829D2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1628800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7854212" y="2052106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6637792" y="3780298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7853592" y="3420298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7854212" y="3803043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1805540" y="2879844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540" y="2879844"/>
                <a:ext cx="2592288" cy="923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7853592" y="3420298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/>
              <p:nvPr/>
            </p:nvSpPr>
            <p:spPr>
              <a:xfrm>
                <a:off x="1805540" y="3918834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1551CC-CFCE-438D-9062-20FEAA02C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540" y="3918834"/>
                <a:ext cx="2592288" cy="9237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E66D701B-5675-4663-A360-7448CE24E13F}"/>
              </a:ext>
            </a:extLst>
          </p:cNvPr>
          <p:cNvCxnSpPr>
            <a:cxnSpLocks/>
          </p:cNvCxnSpPr>
          <p:nvPr/>
        </p:nvCxnSpPr>
        <p:spPr>
          <a:xfrm flipV="1">
            <a:off x="7861928" y="2700298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E5D07A3-AA18-4EE7-8F33-2E383575F3E1}"/>
              </a:ext>
            </a:extLst>
          </p:cNvPr>
          <p:cNvSpPr/>
          <p:nvPr/>
        </p:nvSpPr>
        <p:spPr>
          <a:xfrm>
            <a:off x="171355" y="5903518"/>
            <a:ext cx="11679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https://www.youtube.com/watch?v=kYB8IZa5AuE&amp;ab_channel=3Blue1Brown</a:t>
            </a:r>
          </a:p>
        </p:txBody>
      </p:sp>
    </p:spTree>
    <p:extLst>
      <p:ext uri="{BB962C8B-B14F-4D97-AF65-F5344CB8AC3E}">
        <p14:creationId xmlns:p14="http://schemas.microsoft.com/office/powerpoint/2010/main" val="13574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9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4B5240E-78B9-4DF1-8B04-F0CAF04C4B58}"/>
              </a:ext>
            </a:extLst>
          </p:cNvPr>
          <p:cNvCxnSpPr>
            <a:cxnSpLocks/>
          </p:cNvCxnSpPr>
          <p:nvPr/>
        </p:nvCxnSpPr>
        <p:spPr>
          <a:xfrm>
            <a:off x="8535722" y="3076752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FBCC84D-27D2-41CE-A88C-7A6E6FA3290C}"/>
              </a:ext>
            </a:extLst>
          </p:cNvPr>
          <p:cNvCxnSpPr>
            <a:cxnSpLocks/>
          </p:cNvCxnSpPr>
          <p:nvPr/>
        </p:nvCxnSpPr>
        <p:spPr>
          <a:xfrm flipV="1">
            <a:off x="8535936" y="1988960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919536" y="176904"/>
            <a:ext cx="8404866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Собственные векторы и собственные значения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4671D5-7A85-4046-A313-2384A5FF14C3}"/>
              </a:ext>
            </a:extLst>
          </p:cNvPr>
          <p:cNvCxnSpPr>
            <a:cxnSpLocks/>
          </p:cNvCxnSpPr>
          <p:nvPr/>
        </p:nvCxnSpPr>
        <p:spPr>
          <a:xfrm flipV="1">
            <a:off x="8536556" y="1340768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693B3F7B-6C52-4EA7-AF57-22E32936EB6E}"/>
              </a:ext>
            </a:extLst>
          </p:cNvPr>
          <p:cNvCxnSpPr>
            <a:cxnSpLocks/>
          </p:cNvCxnSpPr>
          <p:nvPr/>
        </p:nvCxnSpPr>
        <p:spPr>
          <a:xfrm>
            <a:off x="7320136" y="3068960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49CCEB7-793C-4CE4-9848-5D8A59F094D5}"/>
              </a:ext>
            </a:extLst>
          </p:cNvPr>
          <p:cNvCxnSpPr>
            <a:cxnSpLocks/>
          </p:cNvCxnSpPr>
          <p:nvPr/>
        </p:nvCxnSpPr>
        <p:spPr>
          <a:xfrm flipV="1">
            <a:off x="8535936" y="2708960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49A2252-B01E-434E-8EB8-E803B7832064}"/>
              </a:ext>
            </a:extLst>
          </p:cNvPr>
          <p:cNvCxnSpPr>
            <a:cxnSpLocks/>
          </p:cNvCxnSpPr>
          <p:nvPr/>
        </p:nvCxnSpPr>
        <p:spPr>
          <a:xfrm>
            <a:off x="8536556" y="3091705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/>
              <p:nvPr/>
            </p:nvSpPr>
            <p:spPr>
              <a:xfrm>
                <a:off x="1127448" y="1196752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AA8E9F-55F5-4809-9509-E9C6F01E0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1196752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B60F7E84-618E-4836-A2C8-7891FF091F65}"/>
              </a:ext>
            </a:extLst>
          </p:cNvPr>
          <p:cNvCxnSpPr>
            <a:cxnSpLocks/>
          </p:cNvCxnSpPr>
          <p:nvPr/>
        </p:nvCxnSpPr>
        <p:spPr>
          <a:xfrm flipV="1">
            <a:off x="8535936" y="2708960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7A51E7-012B-48D1-99C1-4301FAC3DAA8}"/>
              </a:ext>
            </a:extLst>
          </p:cNvPr>
          <p:cNvSpPr/>
          <p:nvPr/>
        </p:nvSpPr>
        <p:spPr>
          <a:xfrm>
            <a:off x="119336" y="5897344"/>
            <a:ext cx="12385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https://www.youtube.com/watch?v=PFDu9oVAE-g&amp;ab_channel=3Blue1Brown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73071C0-64C4-4D8F-9A90-D41ADBEFD741}"/>
              </a:ext>
            </a:extLst>
          </p:cNvPr>
          <p:cNvCxnSpPr>
            <a:cxnSpLocks/>
          </p:cNvCxnSpPr>
          <p:nvPr/>
        </p:nvCxnSpPr>
        <p:spPr>
          <a:xfrm>
            <a:off x="7608168" y="2293002"/>
            <a:ext cx="2088232" cy="1730081"/>
          </a:xfrm>
          <a:prstGeom prst="straightConnector1">
            <a:avLst/>
          </a:prstGeom>
          <a:ln w="31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5F34534-48D7-482A-9A2E-24DCDFABB318}"/>
              </a:ext>
            </a:extLst>
          </p:cNvPr>
          <p:cNvCxnSpPr>
            <a:cxnSpLocks/>
          </p:cNvCxnSpPr>
          <p:nvPr/>
        </p:nvCxnSpPr>
        <p:spPr>
          <a:xfrm>
            <a:off x="8535936" y="3091705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1199456" y="2420888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2420888"/>
                <a:ext cx="17600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/>
              <p:nvPr/>
            </p:nvSpPr>
            <p:spPr>
              <a:xfrm>
                <a:off x="263352" y="4221088"/>
                <a:ext cx="6312024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800" dirty="0"/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/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48B6936-62AE-419B-87EB-72C0EC7FD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221088"/>
                <a:ext cx="6312024" cy="1004314"/>
              </a:xfrm>
              <a:prstGeom prst="rect">
                <a:avLst/>
              </a:prstGeom>
              <a:blipFill>
                <a:blip r:embed="rId6"/>
                <a:stretch>
                  <a:fillRect l="-1931" t="-3030" b="-139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/>
              <p:nvPr/>
            </p:nvSpPr>
            <p:spPr>
              <a:xfrm>
                <a:off x="335360" y="3140968"/>
                <a:ext cx="612068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32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3200" dirty="0"/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6C315FCB-3AE6-43BB-910A-110713D9F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140968"/>
                <a:ext cx="6120680" cy="1015663"/>
              </a:xfrm>
              <a:prstGeom prst="rect">
                <a:avLst/>
              </a:prstGeom>
              <a:blipFill>
                <a:blip r:embed="rId7"/>
                <a:stretch>
                  <a:fillRect l="-1992" t="-1796" b="-137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1" grpId="0"/>
      <p:bldP spid="18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Определитель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97A51E7-012B-48D1-99C1-4301FAC3DAA8}"/>
              </a:ext>
            </a:extLst>
          </p:cNvPr>
          <p:cNvSpPr/>
          <p:nvPr/>
        </p:nvSpPr>
        <p:spPr>
          <a:xfrm>
            <a:off x="119336" y="6143496"/>
            <a:ext cx="12385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</a:rPr>
              <a:t>https://www.youtube.com/watch?v=Ip3X9LOh2dk&amp;ab_channel=3Blue1Brown</a:t>
            </a:r>
            <a:endParaRPr lang="ru-RU" sz="2800" dirty="0">
              <a:solidFill>
                <a:schemeClr val="bg1"/>
              </a:solidFill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283A5234-9E8F-4921-A72D-51B9995CBC88}"/>
              </a:ext>
            </a:extLst>
          </p:cNvPr>
          <p:cNvCxnSpPr>
            <a:cxnSpLocks/>
          </p:cNvCxnSpPr>
          <p:nvPr/>
        </p:nvCxnSpPr>
        <p:spPr>
          <a:xfrm flipV="1">
            <a:off x="8310809" y="962319"/>
            <a:ext cx="0" cy="2592288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4D96641-ABAD-4347-935B-160E1A491619}"/>
              </a:ext>
            </a:extLst>
          </p:cNvPr>
          <p:cNvCxnSpPr>
            <a:cxnSpLocks/>
          </p:cNvCxnSpPr>
          <p:nvPr/>
        </p:nvCxnSpPr>
        <p:spPr>
          <a:xfrm>
            <a:off x="7094389" y="2690511"/>
            <a:ext cx="3528392" cy="0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87810A91-630B-4852-8ADD-EA55B7808A27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78A0327F-D2E6-4DE4-B4ED-E29B28951D85}"/>
              </a:ext>
            </a:extLst>
          </p:cNvPr>
          <p:cNvCxnSpPr>
            <a:cxnSpLocks/>
          </p:cNvCxnSpPr>
          <p:nvPr/>
        </p:nvCxnSpPr>
        <p:spPr>
          <a:xfrm>
            <a:off x="8310809" y="271325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/>
              <p:nvPr/>
            </p:nvSpPr>
            <p:spPr>
              <a:xfrm>
                <a:off x="1703512" y="1052736"/>
                <a:ext cx="2592288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EC7AAA5-B835-4EAA-BD36-44B13D32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1052736"/>
                <a:ext cx="2592288" cy="923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CD06614-44D7-4059-8D9A-58B3B5AAA98E}"/>
              </a:ext>
            </a:extLst>
          </p:cNvPr>
          <p:cNvSpPr/>
          <p:nvPr/>
        </p:nvSpPr>
        <p:spPr>
          <a:xfrm>
            <a:off x="8318525" y="2330511"/>
            <a:ext cx="360000" cy="36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араллелограмм 4">
            <a:extLst>
              <a:ext uri="{FF2B5EF4-FFF2-40B4-BE49-F238E27FC236}">
                <a16:creationId xmlns:a16="http://schemas.microsoft.com/office/drawing/2014/main" id="{036FB1D1-7F6D-4FFE-9CEB-475A3BB9FE4A}"/>
              </a:ext>
            </a:extLst>
          </p:cNvPr>
          <p:cNvSpPr/>
          <p:nvPr/>
        </p:nvSpPr>
        <p:spPr>
          <a:xfrm rot="20208702">
            <a:off x="8168506" y="1699936"/>
            <a:ext cx="1607233" cy="665005"/>
          </a:xfrm>
          <a:prstGeom prst="parallelogram">
            <a:avLst>
              <a:gd name="adj" fmla="val 14346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A17BA545-D164-4476-8CE8-6D1B33B0754C}"/>
              </a:ext>
            </a:extLst>
          </p:cNvPr>
          <p:cNvCxnSpPr>
            <a:cxnSpLocks/>
          </p:cNvCxnSpPr>
          <p:nvPr/>
        </p:nvCxnSpPr>
        <p:spPr>
          <a:xfrm flipV="1">
            <a:off x="8310189" y="2330511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4088C672-6CF8-42B1-86F8-4D84953AFD2F}"/>
              </a:ext>
            </a:extLst>
          </p:cNvPr>
          <p:cNvCxnSpPr>
            <a:cxnSpLocks/>
          </p:cNvCxnSpPr>
          <p:nvPr/>
        </p:nvCxnSpPr>
        <p:spPr>
          <a:xfrm flipV="1">
            <a:off x="8318525" y="1610511"/>
            <a:ext cx="713853" cy="110274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/>
              <p:nvPr/>
            </p:nvSpPr>
            <p:spPr>
              <a:xfrm>
                <a:off x="7601341" y="3864239"/>
                <a:ext cx="6619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CC255CA3-279E-495D-9D9F-2AA4E2C7F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341" y="3864239"/>
                <a:ext cx="66191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/>
              <p:nvPr/>
            </p:nvSpPr>
            <p:spPr>
              <a:xfrm>
                <a:off x="9951380" y="4155918"/>
                <a:ext cx="67140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A733F4E-7281-4C36-9354-7193C2AD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380" y="4155918"/>
                <a:ext cx="67140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/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A2838FB-97C8-445D-9968-21B13E29B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2401882"/>
                <a:ext cx="7365469" cy="9237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/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36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e>
                                        <m:r>
                                          <a:rPr lang="en-US" sz="3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0AC023-E7BE-412E-8681-10902E2AC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929" y="3332366"/>
                <a:ext cx="6048671" cy="9348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/>
              <p:nvPr/>
            </p:nvSpPr>
            <p:spPr>
              <a:xfrm>
                <a:off x="10654130" y="4155918"/>
                <a:ext cx="16908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=4∗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sz="32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AB2C9BE4-9B29-4D46-A165-D67FABD5F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130" y="4155918"/>
                <a:ext cx="169084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/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e>
                                            <m:r>
                                              <a:rPr lang="en-US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ru-RU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7CA1948-D2BA-4F41-8912-6D2A9DCB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539" y="4636090"/>
                <a:ext cx="12060050" cy="13871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5F1C6B-4CE0-4CFC-AB29-7CBB4A5D2FF8}"/>
              </a:ext>
            </a:extLst>
          </p:cNvPr>
          <p:cNvSpPr/>
          <p:nvPr/>
        </p:nvSpPr>
        <p:spPr>
          <a:xfrm>
            <a:off x="1271464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66C83808-CD06-4849-B95B-80ED0895C80A}"/>
              </a:ext>
            </a:extLst>
          </p:cNvPr>
          <p:cNvSpPr/>
          <p:nvPr/>
        </p:nvSpPr>
        <p:spPr>
          <a:xfrm rot="5400000">
            <a:off x="1968528" y="444381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A541F25-EBE0-435E-852E-BEB4C669EE4C}"/>
              </a:ext>
            </a:extLst>
          </p:cNvPr>
          <p:cNvSpPr/>
          <p:nvPr/>
        </p:nvSpPr>
        <p:spPr>
          <a:xfrm>
            <a:off x="2207063" y="5069064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17FCF6E-F008-414E-B306-159113DAE5AC}"/>
              </a:ext>
            </a:extLst>
          </p:cNvPr>
          <p:cNvSpPr/>
          <p:nvPr/>
        </p:nvSpPr>
        <p:spPr>
          <a:xfrm rot="5400000">
            <a:off x="1496411" y="4409869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84E5F0C-F410-43E5-BC10-BFE7C4035A76}"/>
              </a:ext>
            </a:extLst>
          </p:cNvPr>
          <p:cNvSpPr/>
          <p:nvPr/>
        </p:nvSpPr>
        <p:spPr>
          <a:xfrm>
            <a:off x="1740819" y="5104506"/>
            <a:ext cx="432048" cy="934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F4DF1AC1-F801-4DC6-82C8-F8F53787E939}"/>
              </a:ext>
            </a:extLst>
          </p:cNvPr>
          <p:cNvSpPr/>
          <p:nvPr/>
        </p:nvSpPr>
        <p:spPr>
          <a:xfrm rot="5400000">
            <a:off x="1280647" y="4661249"/>
            <a:ext cx="432048" cy="432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C8A71F8B-F4C9-4815-975E-3699CA4246F5}"/>
              </a:ext>
            </a:extLst>
          </p:cNvPr>
          <p:cNvSpPr/>
          <p:nvPr/>
        </p:nvSpPr>
        <p:spPr>
          <a:xfrm rot="5400000">
            <a:off x="2230733" y="4672457"/>
            <a:ext cx="432048" cy="43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72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2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1 0.2430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8" grpId="0"/>
      <p:bldP spid="4" grpId="0" animBg="1"/>
      <p:bldP spid="4" grpId="1" animBg="1"/>
      <p:bldP spid="5" grpId="0" animBg="1"/>
      <p:bldP spid="5" grpId="1" animBg="1"/>
      <p:bldP spid="40" grpId="0"/>
      <p:bldP spid="41" grpId="0"/>
      <p:bldP spid="42" grpId="0"/>
      <p:bldP spid="43" grpId="0"/>
      <p:bldP spid="6" grpId="0"/>
      <p:bldP spid="44" grpId="0"/>
      <p:bldP spid="7" grpId="0" animBg="1"/>
      <p:bldP spid="7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105131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24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4151784" y="2348880"/>
                <a:ext cx="19442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3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3200" dirty="0"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348880"/>
                <a:ext cx="194421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1415480" y="2348880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2348880"/>
                <a:ext cx="2124556" cy="9017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/>
              <p:nvPr/>
            </p:nvSpPr>
            <p:spPr>
              <a:xfrm>
                <a:off x="1415480" y="3645024"/>
                <a:ext cx="251068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E878FA82-9015-4AD1-BCB4-947D5A7A0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3645024"/>
                <a:ext cx="2510687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/>
              <p:nvPr/>
            </p:nvSpPr>
            <p:spPr>
              <a:xfrm>
                <a:off x="4295800" y="3573016"/>
                <a:ext cx="45225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>
                    <a:latin typeface="Montserrat" panose="020B0604020202020204" charset="-52"/>
                  </a:rPr>
                  <a:t> </a:t>
                </a:r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– 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единичная матрица</a:t>
                </a:r>
              </a:p>
            </p:txBody>
          </p:sp>
        </mc:Choice>
        <mc:Fallback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E20AEFFC-F2BC-41C4-98DB-1F72B0B7A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3573016"/>
                <a:ext cx="4522585" cy="584775"/>
              </a:xfrm>
              <a:prstGeom prst="rect">
                <a:avLst/>
              </a:prstGeom>
              <a:blipFill>
                <a:blip r:embed="rId7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/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i="1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3AB5FC8-49DC-4AF2-B3D8-1F076700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28" y="1771603"/>
                <a:ext cx="4749905" cy="1698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/>
              <p:nvPr/>
            </p:nvSpPr>
            <p:spPr>
              <a:xfrm>
                <a:off x="1438104" y="4473517"/>
                <a:ext cx="2833020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400" dirty="0">
                    <a:latin typeface="Montserrat" panose="020B0604020202020204" charset="-52"/>
                  </a:rPr>
                  <a:t> </a:t>
                </a:r>
              </a:p>
            </p:txBody>
          </p:sp>
        </mc:Choice>
        <mc:Fallback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F4BD7F49-EFBD-4986-8B23-EF16E6166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104" y="4473517"/>
                <a:ext cx="2833020" cy="513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/>
              <p:nvPr/>
            </p:nvSpPr>
            <p:spPr>
              <a:xfrm>
                <a:off x="1415480" y="5229200"/>
                <a:ext cx="528426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ru-RU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m:rPr>
                        <m:nor/>
                      </m:rPr>
                      <a:rPr lang="ru-RU" sz="2400">
                        <a:solidFill>
                          <a:schemeClr val="bg1"/>
                        </a:solidFill>
                        <a:latin typeface="Cambra"/>
                      </a:rPr>
                      <m:t>=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)(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)...(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)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a"/>
                      </a:rPr>
                      <m:t>=0</m:t>
                    </m:r>
                  </m:oMath>
                </a14:m>
                <a:r>
                  <a:rPr lang="ru-RU" sz="2000" dirty="0">
                    <a:latin typeface="Cambra"/>
                  </a:rPr>
                  <a:t> </a:t>
                </a:r>
              </a:p>
            </p:txBody>
          </p:sp>
        </mc:Choice>
        <mc:Fallback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4DE795D4-DF09-478D-8EC2-C7D60C806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229200"/>
                <a:ext cx="5284267" cy="453137"/>
              </a:xfrm>
              <a:prstGeom prst="rect">
                <a:avLst/>
              </a:prstGeom>
              <a:blipFill>
                <a:blip r:embed="rId10"/>
                <a:stretch>
                  <a:fillRect l="-346" b="-216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/>
              <p:nvPr/>
            </p:nvSpPr>
            <p:spPr>
              <a:xfrm>
                <a:off x="1415480" y="5877272"/>
                <a:ext cx="232217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000" dirty="0"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565D9DEE-8950-4C33-A0BB-701500751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877272"/>
                <a:ext cx="2322174" cy="491417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Овал 73">
            <a:extLst>
              <a:ext uri="{FF2B5EF4-FFF2-40B4-BE49-F238E27FC236}">
                <a16:creationId xmlns:a16="http://schemas.microsoft.com/office/drawing/2014/main" id="{4FD93814-0BC9-4656-8780-97B015E91671}"/>
              </a:ext>
            </a:extLst>
          </p:cNvPr>
          <p:cNvSpPr/>
          <p:nvPr/>
        </p:nvSpPr>
        <p:spPr>
          <a:xfrm rot="6602461" flipH="1">
            <a:off x="8444196" y="48173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CF14C1F2-E88E-439A-9A7E-7FA269E9318F}"/>
              </a:ext>
            </a:extLst>
          </p:cNvPr>
          <p:cNvSpPr/>
          <p:nvPr/>
        </p:nvSpPr>
        <p:spPr>
          <a:xfrm rot="6602461" flipH="1">
            <a:off x="8596596" y="49697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EE6C7063-2F7C-4DC0-ACE5-DE1C6584EF51}"/>
              </a:ext>
            </a:extLst>
          </p:cNvPr>
          <p:cNvSpPr/>
          <p:nvPr/>
        </p:nvSpPr>
        <p:spPr>
          <a:xfrm rot="6602461" flipH="1">
            <a:off x="8748996" y="51221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2A755182-FFE8-4B7F-9392-D49AEE7E64B8}"/>
              </a:ext>
            </a:extLst>
          </p:cNvPr>
          <p:cNvSpPr/>
          <p:nvPr/>
        </p:nvSpPr>
        <p:spPr>
          <a:xfrm rot="6602461" flipH="1">
            <a:off x="8901396" y="52745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8" name="Овал 77">
            <a:extLst>
              <a:ext uri="{FF2B5EF4-FFF2-40B4-BE49-F238E27FC236}">
                <a16:creationId xmlns:a16="http://schemas.microsoft.com/office/drawing/2014/main" id="{A7BE5A6C-9E72-4F7B-9843-BA6F2B38D167}"/>
              </a:ext>
            </a:extLst>
          </p:cNvPr>
          <p:cNvSpPr/>
          <p:nvPr/>
        </p:nvSpPr>
        <p:spPr>
          <a:xfrm rot="6602461" flipH="1">
            <a:off x="9053796" y="542690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4555E97B-8143-4674-A0D6-0886C47BDA9B}"/>
              </a:ext>
            </a:extLst>
          </p:cNvPr>
          <p:cNvSpPr/>
          <p:nvPr/>
        </p:nvSpPr>
        <p:spPr>
          <a:xfrm rot="5802121" flipH="1">
            <a:off x="9295779" y="5545918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EE5F233A-CDFE-4857-9648-163258668712}"/>
              </a:ext>
            </a:extLst>
          </p:cNvPr>
          <p:cNvSpPr/>
          <p:nvPr/>
        </p:nvSpPr>
        <p:spPr>
          <a:xfrm rot="6602461" flipH="1">
            <a:off x="9457460" y="583941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id="{43F7CC6F-14AD-4177-BD4D-1B7535CE70D9}"/>
              </a:ext>
            </a:extLst>
          </p:cNvPr>
          <p:cNvSpPr/>
          <p:nvPr/>
        </p:nvSpPr>
        <p:spPr>
          <a:xfrm rot="6602461" flipH="1">
            <a:off x="8934299" y="484555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9FF75C52-37EB-476A-9639-D29B403735FA}"/>
              </a:ext>
            </a:extLst>
          </p:cNvPr>
          <p:cNvSpPr/>
          <p:nvPr/>
        </p:nvSpPr>
        <p:spPr>
          <a:xfrm rot="6602461" flipH="1">
            <a:off x="9137716" y="4966526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DF284F9-E36B-4B83-AA12-6E296FED9056}"/>
              </a:ext>
            </a:extLst>
          </p:cNvPr>
          <p:cNvSpPr/>
          <p:nvPr/>
        </p:nvSpPr>
        <p:spPr>
          <a:xfrm rot="6602461" flipH="1">
            <a:off x="9102281" y="517982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id="{9C00AB9F-6FF8-4A40-8244-96D8C98BA428}"/>
              </a:ext>
            </a:extLst>
          </p:cNvPr>
          <p:cNvSpPr/>
          <p:nvPr/>
        </p:nvSpPr>
        <p:spPr>
          <a:xfrm rot="6602461" flipH="1">
            <a:off x="9340173" y="5237493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F5CB04B-E49D-4146-8A34-84EC362AA57D}"/>
              </a:ext>
            </a:extLst>
          </p:cNvPr>
          <p:cNvSpPr/>
          <p:nvPr/>
        </p:nvSpPr>
        <p:spPr>
          <a:xfrm rot="6602461" flipH="1">
            <a:off x="8416596" y="51162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9716FAEC-06AF-4A05-A93B-1E2008725B9A}"/>
              </a:ext>
            </a:extLst>
          </p:cNvPr>
          <p:cNvSpPr/>
          <p:nvPr/>
        </p:nvSpPr>
        <p:spPr>
          <a:xfrm rot="6602461" flipH="1">
            <a:off x="8568996" y="52686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id="{0A6EEF19-2ED6-4268-B3C5-3BEB6BD7594E}"/>
              </a:ext>
            </a:extLst>
          </p:cNvPr>
          <p:cNvSpPr/>
          <p:nvPr/>
        </p:nvSpPr>
        <p:spPr>
          <a:xfrm rot="6602461" flipH="1">
            <a:off x="8721396" y="5421004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69597AD4-FCC8-4A81-986B-0E62D8E8C836}"/>
              </a:ext>
            </a:extLst>
          </p:cNvPr>
          <p:cNvSpPr/>
          <p:nvPr/>
        </p:nvSpPr>
        <p:spPr>
          <a:xfrm rot="6602461" flipH="1">
            <a:off x="8934300" y="561847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85AA4A06-02D9-4F00-A591-658207C07E5D}"/>
              </a:ext>
            </a:extLst>
          </p:cNvPr>
          <p:cNvSpPr/>
          <p:nvPr/>
        </p:nvSpPr>
        <p:spPr>
          <a:xfrm rot="6602461" flipH="1">
            <a:off x="9526565" y="5496562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35D81B56-6EEA-4AEA-9B1B-A15880B3CCA4}"/>
              </a:ext>
            </a:extLst>
          </p:cNvPr>
          <p:cNvSpPr/>
          <p:nvPr/>
        </p:nvSpPr>
        <p:spPr>
          <a:xfrm rot="6602461" flipH="1">
            <a:off x="9172636" y="5724019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E2823E78-61C6-4DC8-B5C8-2ED21AC31548}"/>
              </a:ext>
            </a:extLst>
          </p:cNvPr>
          <p:cNvSpPr/>
          <p:nvPr/>
        </p:nvSpPr>
        <p:spPr>
          <a:xfrm rot="6602461" flipH="1">
            <a:off x="8668329" y="4739967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F43E73A9-B4FE-47DA-B184-313F19A71906}"/>
              </a:ext>
            </a:extLst>
          </p:cNvPr>
          <p:cNvSpPr/>
          <p:nvPr/>
        </p:nvSpPr>
        <p:spPr>
          <a:xfrm rot="6602461" flipH="1">
            <a:off x="9700277" y="5724020"/>
            <a:ext cx="180000" cy="18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cxnSp>
        <p:nvCxnSpPr>
          <p:cNvPr id="93" name="Прямая со стрелкой 92">
            <a:extLst>
              <a:ext uri="{FF2B5EF4-FFF2-40B4-BE49-F238E27FC236}">
                <a16:creationId xmlns:a16="http://schemas.microsoft.com/office/drawing/2014/main" id="{F8A1AC35-937C-44C9-A64C-4FC917AB91F4}"/>
              </a:ext>
            </a:extLst>
          </p:cNvPr>
          <p:cNvCxnSpPr>
            <a:cxnSpLocks/>
          </p:cNvCxnSpPr>
          <p:nvPr/>
        </p:nvCxnSpPr>
        <p:spPr>
          <a:xfrm flipH="1" flipV="1">
            <a:off x="8234947" y="4450435"/>
            <a:ext cx="912296" cy="8885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id="{0CDE3FEF-AB55-4E5A-BC72-85A8B2736683}"/>
              </a:ext>
            </a:extLst>
          </p:cNvPr>
          <p:cNvCxnSpPr>
            <a:cxnSpLocks/>
          </p:cNvCxnSpPr>
          <p:nvPr/>
        </p:nvCxnSpPr>
        <p:spPr>
          <a:xfrm flipV="1">
            <a:off x="9140536" y="4814956"/>
            <a:ext cx="489308" cy="5552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>
            <a:extLst>
              <a:ext uri="{FF2B5EF4-FFF2-40B4-BE49-F238E27FC236}">
                <a16:creationId xmlns:a16="http://schemas.microsoft.com/office/drawing/2014/main" id="{3C986C3C-873C-4960-BAA7-BC9240DA1F01}"/>
              </a:ext>
            </a:extLst>
          </p:cNvPr>
          <p:cNvCxnSpPr>
            <a:cxnSpLocks/>
          </p:cNvCxnSpPr>
          <p:nvPr/>
        </p:nvCxnSpPr>
        <p:spPr>
          <a:xfrm flipV="1">
            <a:off x="9139441" y="5134227"/>
            <a:ext cx="218832" cy="2330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20A05508-803A-438D-828D-AD2BEA28BBE7}"/>
              </a:ext>
            </a:extLst>
          </p:cNvPr>
          <p:cNvCxnSpPr>
            <a:cxnSpLocks/>
          </p:cNvCxnSpPr>
          <p:nvPr/>
        </p:nvCxnSpPr>
        <p:spPr>
          <a:xfrm flipH="1" flipV="1">
            <a:off x="8963046" y="5151688"/>
            <a:ext cx="206296" cy="214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/>
              <p:nvPr/>
            </p:nvSpPr>
            <p:spPr>
              <a:xfrm>
                <a:off x="9244150" y="5150508"/>
                <a:ext cx="460319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D5888853-72DC-4832-AE53-86975DE0F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150" y="5150508"/>
                <a:ext cx="460319" cy="3801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/>
              <p:nvPr/>
            </p:nvSpPr>
            <p:spPr>
              <a:xfrm>
                <a:off x="9624392" y="4725144"/>
                <a:ext cx="679866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BED821A6-1999-4AF2-B579-61BDAF94C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4725144"/>
                <a:ext cx="679866" cy="3801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/>
              <p:nvPr/>
            </p:nvSpPr>
            <p:spPr>
              <a:xfrm>
                <a:off x="7742869" y="4653361"/>
                <a:ext cx="720518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ru-RU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dirty="0">
                  <a:solidFill>
                    <a:srgbClr val="FF0000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F1363FCF-2BF1-4CB7-8727-BF290489A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869" y="4653361"/>
                <a:ext cx="720518" cy="3801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1199456" y="1484784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1484784"/>
                <a:ext cx="181185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3719736" y="1196752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196752"/>
                <a:ext cx="3019735" cy="10470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7" grpId="0"/>
      <p:bldP spid="98" grpId="0"/>
      <p:bldP spid="9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4" name="Рисунок 43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352" y="1772816"/>
            <a:ext cx="5642579" cy="3932706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4032" y="1700808"/>
            <a:ext cx="5883326" cy="40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Регрессия. 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Антон Долганов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38EB6DB-C460-4F7A-8BAE-9426ADF0870B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556792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Регрессия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20486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Наименьших Квадратов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278092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Градиентный Спуск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91778" y="413502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Метрики Регрессии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5085184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559496" y="3318892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Движемся к минимуму функции потерь по антиградиенту небольшими шагами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15480" y="5733256"/>
            <a:ext cx="91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Уменьшаем переобучение накладывая дополнительные ограничения на функцию потерь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BE7244-E379-42C4-A68B-161F48D195A3}"/>
              </a:ext>
            </a:extLst>
          </p:cNvPr>
          <p:cNvSpPr txBox="1"/>
          <p:nvPr/>
        </p:nvSpPr>
        <p:spPr>
          <a:xfrm>
            <a:off x="1487488" y="4725144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Не забываем про </a:t>
            </a:r>
            <a:r>
              <a:rPr lang="ru-RU" sz="2400" dirty="0" err="1">
                <a:solidFill>
                  <a:schemeClr val="bg1"/>
                </a:solidFill>
                <a:latin typeface="IBM Plex Mono"/>
                <a:ea typeface="Verdana" panose="020B0604030504040204" pitchFamily="34" charset="0"/>
                <a:cs typeface="Times New Roman" panose="02020603050405020304" pitchFamily="18" charset="0"/>
              </a:rPr>
              <a:t>валидацию</a:t>
            </a:r>
            <a:endParaRPr lang="ru-RU" sz="2400" dirty="0">
              <a:solidFill>
                <a:schemeClr val="bg1"/>
              </a:solidFill>
              <a:latin typeface="IBM Plex Mono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3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352" y="2132856"/>
            <a:ext cx="6397174" cy="338437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056" y="1052736"/>
            <a:ext cx="5432276" cy="52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4945" y="875804"/>
            <a:ext cx="9009174" cy="827739"/>
          </a:xfrm>
        </p:spPr>
        <p:txBody>
          <a:bodyPr>
            <a:no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Объясненная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Дисперсия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Explained Variance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9624392" y="1484784"/>
                <a:ext cx="232893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1484784"/>
                <a:ext cx="232893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/>
              <p:nvPr/>
            </p:nvSpPr>
            <p:spPr>
              <a:xfrm>
                <a:off x="119336" y="1892364"/>
                <a:ext cx="41228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Объясненная Дисперсия </a:t>
                </a:r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508C2CBB-1A21-4BAD-B005-E81FB6307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892364"/>
                <a:ext cx="4122860" cy="461665"/>
              </a:xfrm>
              <a:prstGeom prst="rect">
                <a:avLst/>
              </a:prstGeom>
              <a:blipFill>
                <a:blip r:embed="rId8"/>
                <a:stretch>
                  <a:fillRect l="-444" t="-11842" r="-59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D1CC667-4BA7-4F3D-8ED0-7565373295CB}"/>
              </a:ext>
            </a:extLst>
          </p:cNvPr>
          <p:cNvSpPr/>
          <p:nvPr/>
        </p:nvSpPr>
        <p:spPr>
          <a:xfrm>
            <a:off x="4361436" y="1939660"/>
            <a:ext cx="5436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Кумулятивная Объясненная Дисперсия</a:t>
            </a:r>
            <a:endParaRPr lang="ru-RU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/>
              <p:nvPr/>
            </p:nvSpPr>
            <p:spPr>
              <a:xfrm>
                <a:off x="5680540" y="4058300"/>
                <a:ext cx="10935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E58063B2-5A29-431C-8BF2-B24B5EA5A1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40" y="4058300"/>
                <a:ext cx="109356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/>
              <p:nvPr/>
            </p:nvSpPr>
            <p:spPr>
              <a:xfrm>
                <a:off x="9162629" y="6413481"/>
                <a:ext cx="590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E0045407-110E-4473-A7E8-B4895D5D5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2629" y="6413481"/>
                <a:ext cx="59054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8">
            <a:extLst>
              <a:ext uri="{FF2B5EF4-FFF2-40B4-BE49-F238E27FC236}">
                <a16:creationId xmlns:a16="http://schemas.microsoft.com/office/drawing/2014/main" id="{77E9E525-CEB0-496A-9855-BAA4D8FAF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4" y="2586259"/>
            <a:ext cx="5257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58B6926F-B092-4C82-80F3-1676BED2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636912"/>
            <a:ext cx="51339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/>
              <p:nvPr/>
            </p:nvSpPr>
            <p:spPr>
              <a:xfrm>
                <a:off x="2954803" y="6411966"/>
                <a:ext cx="590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5BFAD358-9164-4DC2-A41C-8F2720E43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03" y="6411966"/>
                <a:ext cx="5905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/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l-GR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</m:fun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81BAE4FD-A731-4468-9C69-D30E89858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40" y="4005064"/>
                <a:ext cx="99283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49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14" grpId="0"/>
      <p:bldP spid="15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8072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839416" y="3140968"/>
            <a:ext cx="52939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Матрица трансформации</a:t>
            </a:r>
            <a:endParaRPr lang="en-US" sz="3200" b="1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/>
              <p:nvPr/>
            </p:nvSpPr>
            <p:spPr>
              <a:xfrm>
                <a:off x="6600056" y="3140968"/>
                <a:ext cx="4630498" cy="589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r>
                                  <a:rPr lang="ru-RU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, …,</m:t>
                        </m:r>
                        <m:acc>
                          <m:accPr>
                            <m:chr m:val="⃗"/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F793E6F4-DCAD-43A1-9D86-79B54D9FB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140968"/>
                <a:ext cx="4630498" cy="58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/>
              <p:nvPr/>
            </p:nvSpPr>
            <p:spPr>
              <a:xfrm>
                <a:off x="839416" y="4653136"/>
                <a:ext cx="4205126" cy="640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a:rPr lang="en-US" sz="2800" b="0" i="1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</m:sSub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6AE069E9-3B87-42E7-924E-1B4C5D11F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653136"/>
                <a:ext cx="4205126" cy="640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/>
              <p:nvPr/>
            </p:nvSpPr>
            <p:spPr>
              <a:xfrm>
                <a:off x="1007934" y="5705619"/>
                <a:ext cx="5359544" cy="478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/>
                      </m:sSubSup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acc>
                        <m:accPr>
                          <m:chr m:val="⃗"/>
                          <m:ctrl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ν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/>
                      </m:sSubSup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612AF57-8372-4DD8-A72F-BDFABE349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34" y="5705619"/>
                <a:ext cx="5359544" cy="478849"/>
              </a:xfrm>
              <a:prstGeom prst="rect">
                <a:avLst/>
              </a:prstGeom>
              <a:blipFill>
                <a:blip r:embed="rId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/>
              <p:nvPr/>
            </p:nvSpPr>
            <p:spPr>
              <a:xfrm>
                <a:off x="839416" y="3789040"/>
                <a:ext cx="6490367" cy="565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i="1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bg1"/>
                            </a:solidFill>
                            <a:latin typeface="Montserrat" panose="020B0604020202020204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- “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веса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” </a:t>
                </a:r>
                <a:r>
                  <a:rPr lang="ru-RU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исходных параметров</a:t>
                </a:r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9A20153-7C0D-40CF-83EB-67863AF8D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3789040"/>
                <a:ext cx="6490367" cy="565668"/>
              </a:xfrm>
              <a:prstGeom prst="rect">
                <a:avLst/>
              </a:prstGeom>
              <a:blipFill>
                <a:blip r:embed="rId7"/>
                <a:stretch>
                  <a:fillRect t="-11957" r="-752" b="-22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/>
              <p:nvPr/>
            </p:nvSpPr>
            <p:spPr>
              <a:xfrm>
                <a:off x="5231904" y="4653136"/>
                <a:ext cx="10490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-US" sz="28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0DDC4B1-7045-48D3-91BD-4CF7D60CD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4653136"/>
                <a:ext cx="1049005" cy="523220"/>
              </a:xfrm>
              <a:prstGeom prst="rect">
                <a:avLst/>
              </a:prstGeom>
              <a:blipFill>
                <a:blip r:embed="rId8"/>
                <a:stretch>
                  <a:fillRect t="-11628" r="-2907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9A3ED53-CAC5-4C19-8107-15F69358FCAD}"/>
              </a:ext>
            </a:extLst>
          </p:cNvPr>
          <p:cNvSpPr/>
          <p:nvPr/>
        </p:nvSpPr>
        <p:spPr>
          <a:xfrm>
            <a:off x="6432929" y="4454462"/>
            <a:ext cx="38175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mbria Math" panose="02040503050406030204" pitchFamily="18" charset="0"/>
              </a:rPr>
              <a:t>Главные Компоненты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</a:rPr>
              <a:t>Principal Components</a:t>
            </a:r>
            <a:endParaRPr lang="ru-RU" sz="28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ADBD00E-A0D4-4CF9-9090-BB7ECA04FD8A}"/>
              </a:ext>
            </a:extLst>
          </p:cNvPr>
          <p:cNvSpPr/>
          <p:nvPr/>
        </p:nvSpPr>
        <p:spPr>
          <a:xfrm>
            <a:off x="6528048" y="5661248"/>
            <a:ext cx="4893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ambria Math" panose="02040503050406030204" pitchFamily="18" charset="0"/>
              </a:rPr>
              <a:t>Первая Главная Компонента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/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4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48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acc>
                        <m:accPr>
                          <m:chr m:val="⃗"/>
                          <m:ctrl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400" dirty="0"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F716DBDD-C416-414C-93E3-C04B559AC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81" y="1642964"/>
                <a:ext cx="331236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/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bg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8082BA8-53AC-4726-81AC-6260E0C1D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050" y="1598536"/>
                <a:ext cx="2550185" cy="11330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/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6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6D3EF890-5C92-4CAC-AF95-48DD9F070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7" y="1964634"/>
                <a:ext cx="181185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/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3A01CC42-94F2-43CF-A3A7-F3A175C9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208" y="1628380"/>
                <a:ext cx="3019735" cy="13198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8" grpId="0"/>
      <p:bldP spid="19" grpId="0"/>
      <p:bldP spid="5" grpId="0"/>
      <p:bldP spid="6" grpId="0"/>
      <p:bldP spid="7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выбрать 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p’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/>
              <p:nvPr/>
            </p:nvSpPr>
            <p:spPr>
              <a:xfrm>
                <a:off x="1055440" y="3573016"/>
                <a:ext cx="8784976" cy="1162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такое что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/>
                              </m:sSup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≥0.9 (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7F329AE-C9C0-45D2-BAA9-856B9C1FB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3573016"/>
                <a:ext cx="8784976" cy="1162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36E84DC-A171-42F0-8960-25E4BB1925D0}"/>
              </a:ext>
            </a:extLst>
          </p:cNvPr>
          <p:cNvSpPr/>
          <p:nvPr/>
        </p:nvSpPr>
        <p:spPr>
          <a:xfrm>
            <a:off x="767408" y="1628800"/>
            <a:ext cx="10155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Выбрать произвольно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674DD18-235A-4639-AB5E-E2EA63E9FA8B}"/>
              </a:ext>
            </a:extLst>
          </p:cNvPr>
          <p:cNvSpPr/>
          <p:nvPr/>
        </p:nvSpPr>
        <p:spPr>
          <a:xfrm>
            <a:off x="695400" y="2780928"/>
            <a:ext cx="113842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Выберите порог для кумулятивной объясненной дисперсии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3016241-E14C-4DC4-957D-2DB10424C4E4}"/>
              </a:ext>
            </a:extLst>
          </p:cNvPr>
          <p:cNvSpPr/>
          <p:nvPr/>
        </p:nvSpPr>
        <p:spPr>
          <a:xfrm>
            <a:off x="695400" y="4725144"/>
            <a:ext cx="113546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Выберите порог для добавления объясненной дисперсии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793E6F4-DCAD-43A1-9D86-79B54D9FB5CE}"/>
              </a:ext>
            </a:extLst>
          </p:cNvPr>
          <p:cNvSpPr/>
          <p:nvPr/>
        </p:nvSpPr>
        <p:spPr>
          <a:xfrm>
            <a:off x="1487488" y="2276872"/>
            <a:ext cx="4398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 или 3 для визуализации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/>
              <p:nvPr/>
            </p:nvSpPr>
            <p:spPr>
              <a:xfrm>
                <a:off x="911424" y="5733256"/>
                <a:ext cx="8640960" cy="490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до тех пор пока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l-GR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≥0.001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ну или другой порог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A79E3DBB-578A-4115-9048-4226715BC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5733256"/>
                <a:ext cx="8640960" cy="4901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MNIST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D6CA1C3-8382-4A2D-85CE-FE27AAE8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484784"/>
            <a:ext cx="7344816" cy="13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135" y="2924944"/>
            <a:ext cx="6264696" cy="3720745"/>
          </a:xfrm>
          <a:prstGeom prst="rect">
            <a:avLst/>
          </a:prstGeom>
        </p:spPr>
      </p:pic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6384032" y="3284984"/>
            <a:ext cx="5249999" cy="16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5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Fashion MNIST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73016"/>
            <a:ext cx="4837951" cy="321257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5"/>
          <a:srcRect l="-120" t="34175" r="1"/>
          <a:stretch/>
        </p:blipFill>
        <p:spPr>
          <a:xfrm>
            <a:off x="3575720" y="1556792"/>
            <a:ext cx="4411253" cy="193237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b="75011"/>
          <a:stretch/>
        </p:blipFill>
        <p:spPr>
          <a:xfrm>
            <a:off x="5015880" y="3933056"/>
            <a:ext cx="7115175" cy="161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5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Набор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Labeled Faces in the Wild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7C5EF9F-BF3E-4D67-A0A0-F8D7F4427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3234" b="69149"/>
          <a:stretch/>
        </p:blipFill>
        <p:spPr>
          <a:xfrm>
            <a:off x="616809" y="1954330"/>
            <a:ext cx="11093100" cy="1830018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20462436-6F9E-4794-B637-EFE1E626E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r="19964" b="75647"/>
          <a:stretch/>
        </p:blipFill>
        <p:spPr bwMode="auto">
          <a:xfrm>
            <a:off x="2241041" y="4222650"/>
            <a:ext cx="8071357" cy="17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85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0542" y="102503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44604" y="1883642"/>
            <a:ext cx="7005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sklearn.decomposition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PCA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74129" y="2349501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 = PCA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2EE0806-924D-49F7-A129-D8AB5655957E}"/>
              </a:ext>
            </a:extLst>
          </p:cNvPr>
          <p:cNvSpPr/>
          <p:nvPr/>
        </p:nvSpPr>
        <p:spPr>
          <a:xfrm>
            <a:off x="477831" y="2830027"/>
            <a:ext cx="49776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 = PCA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n_components=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10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3661C44-86F3-4A42-AB0A-1E197D8186A9}"/>
              </a:ext>
            </a:extLst>
          </p:cNvPr>
          <p:cNvSpPr/>
          <p:nvPr/>
        </p:nvSpPr>
        <p:spPr>
          <a:xfrm>
            <a:off x="478383" y="3355000"/>
            <a:ext cx="6268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pca_result = pca.fit_transform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4CD0BB-C642-4222-9912-5E354A5B9A1A}"/>
              </a:ext>
            </a:extLst>
          </p:cNvPr>
          <p:cNvSpPr/>
          <p:nvPr/>
        </p:nvSpPr>
        <p:spPr>
          <a:xfrm>
            <a:off x="488293" y="4468024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W=pca.components_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112C78-0B06-4798-A743-3510DF809802}"/>
              </a:ext>
            </a:extLst>
          </p:cNvPr>
          <p:cNvSpPr/>
          <p:nvPr/>
        </p:nvSpPr>
        <p:spPr>
          <a:xfrm>
            <a:off x="474129" y="5410423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EV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=pca.explained_variance_ratio_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674C400-455C-4F48-AB26-999350F2D6FE}"/>
              </a:ext>
            </a:extLst>
          </p:cNvPr>
          <p:cNvSpPr/>
          <p:nvPr/>
        </p:nvSpPr>
        <p:spPr>
          <a:xfrm>
            <a:off x="477578" y="5920052"/>
            <a:ext cx="331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CEV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np.cumsum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(EV)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57C8768-AF27-4CAC-BEF3-A1F78ABD30A9}"/>
              </a:ext>
            </a:extLst>
          </p:cNvPr>
          <p:cNvSpPr/>
          <p:nvPr/>
        </p:nvSpPr>
        <p:spPr>
          <a:xfrm>
            <a:off x="474129" y="3921089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pca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1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pca_result[:,0] 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1DD5BA0-0F79-43F6-A6DC-7E2DE5234D51}"/>
              </a:ext>
            </a:extLst>
          </p:cNvPr>
          <p:cNvSpPr/>
          <p:nvPr/>
        </p:nvSpPr>
        <p:spPr>
          <a:xfrm>
            <a:off x="476162" y="4975757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v1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W[0]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7170041" y="291598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8682209" y="291976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B321588-FA7A-4C94-A846-315D6BAD948B}"/>
              </a:ext>
            </a:extLst>
          </p:cNvPr>
          <p:cNvSpPr/>
          <p:nvPr/>
        </p:nvSpPr>
        <p:spPr>
          <a:xfrm>
            <a:off x="7124516" y="3447333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pca_result.shape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0266BB1-2966-4E65-A12C-9380FC7EAE48}"/>
              </a:ext>
            </a:extLst>
          </p:cNvPr>
          <p:cNvSpPr/>
          <p:nvPr/>
        </p:nvSpPr>
        <p:spPr>
          <a:xfrm>
            <a:off x="9716804" y="3424542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(70000, 10)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E7B507C-24A6-4090-AAFF-161890D09444}"/>
              </a:ext>
            </a:extLst>
          </p:cNvPr>
          <p:cNvSpPr/>
          <p:nvPr/>
        </p:nvSpPr>
        <p:spPr>
          <a:xfrm>
            <a:off x="7176120" y="4543526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W.shape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CE6420C-5C1A-4519-9E1A-A12652A2233F}"/>
              </a:ext>
            </a:extLst>
          </p:cNvPr>
          <p:cNvSpPr/>
          <p:nvPr/>
        </p:nvSpPr>
        <p:spPr>
          <a:xfrm>
            <a:off x="8374694" y="4560314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(10, 784)</a:t>
            </a: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5581EA6-B06A-4215-878F-3662B19EA436}"/>
              </a:ext>
            </a:extLst>
          </p:cNvPr>
          <p:cNvSpPr/>
          <p:nvPr/>
        </p:nvSpPr>
        <p:spPr>
          <a:xfrm>
            <a:off x="7176120" y="549370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EV.shape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8958101-D6E0-4825-9B04-CF038D5FDC82}"/>
              </a:ext>
            </a:extLst>
          </p:cNvPr>
          <p:cNvSpPr/>
          <p:nvPr/>
        </p:nvSpPr>
        <p:spPr>
          <a:xfrm>
            <a:off x="8544272" y="550066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(10,)</a:t>
            </a:r>
            <a:endParaRPr lang="ru-RU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8B839A8-C40B-497C-A209-B4AFD7182BCD}"/>
              </a:ext>
            </a:extLst>
          </p:cNvPr>
          <p:cNvSpPr/>
          <p:nvPr/>
        </p:nvSpPr>
        <p:spPr>
          <a:xfrm>
            <a:off x="473483" y="6381717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Y=X.dot(W.T)</a:t>
            </a:r>
          </a:p>
        </p:txBody>
      </p:sp>
      <p:sp>
        <p:nvSpPr>
          <p:cNvPr id="2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37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5" grpId="0"/>
      <p:bldP spid="13" grpId="0"/>
      <p:bldP spid="6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0542" y="102503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Ключевые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Шаги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6733D07-7AF9-4A78-B63F-623EE0046BBC}"/>
              </a:ext>
            </a:extLst>
          </p:cNvPr>
          <p:cNvSpPr/>
          <p:nvPr/>
        </p:nvSpPr>
        <p:spPr>
          <a:xfrm>
            <a:off x="119336" y="1844824"/>
            <a:ext cx="118813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Стандартизовать данные (ну или хотя бы центрировать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вычесть среднее)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Вычислить ковариационную матрицу из матрицы признаков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Найти собственные векторы и собственные значения ковариационной матрицы 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Упорядочить собственные векторы в порядке убывания в зависимости от величины соответствующих им собственных значений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Определить количество главных компонент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Построить матрицу трансформации </a:t>
            </a:r>
            <a:endParaRPr lang="en-US" sz="24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Вычислить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новое пространство признаков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1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рекомендует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67408" y="1340768"/>
            <a:ext cx="11111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 (PCA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— это широко используемый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линейный метод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уменьшения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размерности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который по-прежнему актуален и полезен во многих областях машинного обучения. PCA особенно полезен в таких областях, как предварительная обработка данных, выбор признаков и извлечение признаков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PCA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— полезный метод для уменьшения размерности больших наборов данных при сохранении важной информации в исходных данных. Этот подход может помочь упростить этап предварительной обработки данных и привести к повышению точности и эффективности вычислений в последующих задачах машинного обучения. Кроме того, PCA также может помочь визуализировать данные высокой размерности в пространствах меньшей размерности, упрощая выявление закономерностей и взаимосвязей между переменными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Несмотря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то, что в последние годы были достигнуты успехи в более сложных методах уменьшения размерности, таких как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автоэнкодеры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и вариационные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автоэнкодеры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PCA остается полезным и широко используемым методом, особенно из-за его простоты и интерпретируемости. Поэтому это определенно стоит обсудить в обзорном курсе машинного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157036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Главных Компонент</a:t>
            </a:r>
          </a:p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19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105131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Singular Value Decomposition - SVD</a:t>
            </a:r>
          </a:p>
        </p:txBody>
      </p:sp>
    </p:spTree>
    <p:extLst>
      <p:ext uri="{BB962C8B-B14F-4D97-AF65-F5344CB8AC3E}">
        <p14:creationId xmlns:p14="http://schemas.microsoft.com/office/powerpoint/2010/main" val="31738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/>
              <p:nvPr/>
            </p:nvSpPr>
            <p:spPr>
              <a:xfrm>
                <a:off x="4727848" y="2132856"/>
                <a:ext cx="17600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FE70EA-7CDA-4B20-972C-542A358F1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2132856"/>
                <a:ext cx="176003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1847528" y="2708920"/>
                <a:ext cx="2603597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28" y="2708920"/>
                <a:ext cx="2603597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6240016" y="2780928"/>
                <a:ext cx="4288225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2780928"/>
                <a:ext cx="4288225" cy="592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9480376" y="1484784"/>
                <a:ext cx="16732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376" y="1484784"/>
                <a:ext cx="167327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4511824" y="3429000"/>
                <a:ext cx="21038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3429000"/>
                <a:ext cx="210384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/>
              <p:nvPr/>
            </p:nvSpPr>
            <p:spPr>
              <a:xfrm>
                <a:off x="3719736" y="4005064"/>
                <a:ext cx="3607911" cy="582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19DB2C8B-4AC6-40A7-B788-C99C89E18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4005064"/>
                <a:ext cx="3607911" cy="5823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871864" y="4653136"/>
                <a:ext cx="2378985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4653136"/>
                <a:ext cx="2378985" cy="5734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2351584" y="5157192"/>
            <a:ext cx="6445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Разложение квадратной матрицы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A48FAF4-E697-41E2-8665-502D4E5A6900}"/>
              </a:ext>
            </a:extLst>
          </p:cNvPr>
          <p:cNvSpPr/>
          <p:nvPr/>
        </p:nvSpPr>
        <p:spPr>
          <a:xfrm>
            <a:off x="2135560" y="5805264"/>
            <a:ext cx="7239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А как насчет неквадратной матрицы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?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/>
              <p:nvPr/>
            </p:nvSpPr>
            <p:spPr>
              <a:xfrm>
                <a:off x="6647040" y="1274692"/>
                <a:ext cx="2124556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47FF2218-53F6-4437-AB42-F4CB8EF58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040" y="1274692"/>
                <a:ext cx="2124556" cy="9017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/>
              <p:nvPr/>
            </p:nvSpPr>
            <p:spPr>
              <a:xfrm>
                <a:off x="3368133" y="1310925"/>
                <a:ext cx="2973058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BAB49FEF-E77B-4B98-A860-1A52D765F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33" y="1310925"/>
                <a:ext cx="2973058" cy="910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/>
              <p:nvPr/>
            </p:nvSpPr>
            <p:spPr>
              <a:xfrm>
                <a:off x="1282466" y="1446766"/>
                <a:ext cx="18045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IBM Plex Mono" panose="020B0509050203000203" pitchFamily="49" charset="-5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46F31B4-A9D6-4370-8524-5B5D8ADAC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466" y="1446766"/>
                <a:ext cx="18045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D78F9DE-4E7F-4591-9ABE-0C205D557C3F}"/>
              </a:ext>
            </a:extLst>
          </p:cNvPr>
          <p:cNvSpPr/>
          <p:nvPr/>
        </p:nvSpPr>
        <p:spPr>
          <a:xfrm>
            <a:off x="1919536" y="1052736"/>
            <a:ext cx="76841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Случай для неквадратной матрицы</a:t>
            </a:r>
            <a:endParaRPr lang="en-US" sz="28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/>
              <p:nvPr/>
            </p:nvSpPr>
            <p:spPr>
              <a:xfrm>
                <a:off x="201340" y="2853248"/>
                <a:ext cx="223971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09AA5BA-398F-4563-80DF-8267260C7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40" y="2853248"/>
                <a:ext cx="223971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/>
              <p:nvPr/>
            </p:nvSpPr>
            <p:spPr>
              <a:xfrm>
                <a:off x="5572041" y="3751577"/>
                <a:ext cx="4237506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06F22BAC-93D1-43EC-9703-D1E5317C9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041" y="3751577"/>
                <a:ext cx="4237506" cy="5924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/>
              <p:nvPr/>
            </p:nvSpPr>
            <p:spPr>
              <a:xfrm>
                <a:off x="2783632" y="1700808"/>
                <a:ext cx="18267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EE3517A1-8E4F-4575-8B71-A998C6A4A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700808"/>
                <a:ext cx="182671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/>
              <p:nvPr/>
            </p:nvSpPr>
            <p:spPr>
              <a:xfrm>
                <a:off x="2855640" y="3284984"/>
                <a:ext cx="2115259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BAE7017-C8AA-46FC-AD5B-05C17509F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284984"/>
                <a:ext cx="2115259" cy="5836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6096000" y="1700808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00808"/>
                <a:ext cx="205723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B33A7C08-D6A6-4719-A8AD-532519F46DF5}"/>
              </a:ext>
            </a:extLst>
          </p:cNvPr>
          <p:cNvSpPr/>
          <p:nvPr/>
        </p:nvSpPr>
        <p:spPr>
          <a:xfrm>
            <a:off x="3647728" y="2780928"/>
            <a:ext cx="3764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Унитарные матрицы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/>
              <p:nvPr/>
            </p:nvSpPr>
            <p:spPr>
              <a:xfrm>
                <a:off x="1900973" y="2824635"/>
                <a:ext cx="173938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CB2FB0CA-F562-4737-AF48-03AD069C3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973" y="2824635"/>
                <a:ext cx="173938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/>
              <p:nvPr/>
            </p:nvSpPr>
            <p:spPr>
              <a:xfrm>
                <a:off x="2541799" y="2255646"/>
                <a:ext cx="18646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CBEEFB77-EE08-4A3C-AB92-480561E60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99" y="2255646"/>
                <a:ext cx="186467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/>
              <p:nvPr/>
            </p:nvSpPr>
            <p:spPr>
              <a:xfrm>
                <a:off x="7464152" y="2204864"/>
                <a:ext cx="18209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Прямоугольник 43">
                <a:extLst>
                  <a:ext uri="{FF2B5EF4-FFF2-40B4-BE49-F238E27FC236}">
                    <a16:creationId xmlns:a16="http://schemas.microsoft.com/office/drawing/2014/main" id="{B44B9FF7-4DA4-4E49-AD7F-4C9CD7B8E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204864"/>
                <a:ext cx="1820947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/>
              <p:nvPr/>
            </p:nvSpPr>
            <p:spPr>
              <a:xfrm>
                <a:off x="4960604" y="2216752"/>
                <a:ext cx="17890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8E284F9C-83D3-4D4A-8F90-BE9256798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604" y="2216752"/>
                <a:ext cx="1789016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/>
              <p:nvPr/>
            </p:nvSpPr>
            <p:spPr>
              <a:xfrm>
                <a:off x="7752184" y="3284984"/>
                <a:ext cx="2023246" cy="583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71DC98C9-5A85-4C8F-91C3-CAA0C84EB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3284984"/>
                <a:ext cx="2023246" cy="5836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/>
              <p:nvPr/>
            </p:nvSpPr>
            <p:spPr>
              <a:xfrm>
                <a:off x="7455031" y="2771476"/>
                <a:ext cx="455381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</a:rPr>
                  <a:t> </a:t>
                </a:r>
                <a:r>
                  <a:rPr lang="ru-RU" sz="3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Диагональная матрица</a:t>
                </a:r>
                <a:endParaRPr lang="ru-RU" sz="3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1F23C1-EA29-4778-AB7D-8D8FA2053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031" y="2771476"/>
                <a:ext cx="4553811" cy="584775"/>
              </a:xfrm>
              <a:prstGeom prst="rect">
                <a:avLst/>
              </a:prstGeom>
              <a:blipFill>
                <a:blip r:embed="rId14"/>
                <a:stretch>
                  <a:fillRect t="-14583" r="-2677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/>
              <p:nvPr/>
            </p:nvSpPr>
            <p:spPr>
              <a:xfrm>
                <a:off x="596168" y="3743465"/>
                <a:ext cx="4385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…,</m:t>
                          </m:r>
                          <m:acc>
                            <m:accPr>
                              <m:chr m:val="⃗"/>
                              <m:ctrlPr>
                                <a:rPr lang="el-G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20B5D4C7-6666-4091-8820-90BE8834C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68" y="3743465"/>
                <a:ext cx="438511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/>
              <p:nvPr/>
            </p:nvSpPr>
            <p:spPr>
              <a:xfrm>
                <a:off x="1493255" y="4470152"/>
                <a:ext cx="1588705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4AEA433E-DA4F-4F47-BC3B-9208DBFD3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255" y="4470152"/>
                <a:ext cx="1588705" cy="491417"/>
              </a:xfrm>
              <a:prstGeom prst="rect">
                <a:avLst/>
              </a:prstGeom>
              <a:blipFill>
                <a:blip r:embed="rId16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/>
              <p:nvPr/>
            </p:nvSpPr>
            <p:spPr>
              <a:xfrm>
                <a:off x="6384032" y="4543011"/>
                <a:ext cx="1576072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с.в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2999C1C8-5F3A-4243-AAE9-85719FDC8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4543011"/>
                <a:ext cx="1576072" cy="491417"/>
              </a:xfrm>
              <a:prstGeom prst="rect">
                <a:avLst/>
              </a:prstGeom>
              <a:blipFill>
                <a:blip r:embed="rId17"/>
                <a:stretch>
                  <a:fillRect t="-9877" b="-209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/>
              <p:nvPr/>
            </p:nvSpPr>
            <p:spPr>
              <a:xfrm>
                <a:off x="149769" y="4930236"/>
                <a:ext cx="5673541" cy="1583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rad>
                                <m:radPr>
                                  <m:degHide m:val="on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/>
                            <m:e/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  <m:e/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A23BF123-156C-4D87-9692-EF1FDF9150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69" y="4930236"/>
                <a:ext cx="5673541" cy="15835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/>
              <p:nvPr/>
            </p:nvSpPr>
            <p:spPr>
              <a:xfrm>
                <a:off x="6404878" y="5153954"/>
                <a:ext cx="28266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с.з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или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AAE512-8B8B-4804-BACF-FA3C0E57D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78" y="5153954"/>
                <a:ext cx="2826671" cy="461665"/>
              </a:xfrm>
              <a:prstGeom prst="rect">
                <a:avLst/>
              </a:prstGeom>
              <a:blipFill>
                <a:blip r:embed="rId19"/>
                <a:stretch>
                  <a:fillRect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/>
              <p:nvPr/>
            </p:nvSpPr>
            <p:spPr>
              <a:xfrm>
                <a:off x="6446399" y="5654479"/>
                <a:ext cx="366234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-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ранг матриц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7F5D9B2-8450-422A-BC01-B6F4DA03D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399" y="5654479"/>
                <a:ext cx="3662349" cy="830997"/>
              </a:xfrm>
              <a:prstGeom prst="rect">
                <a:avLst/>
              </a:prstGeom>
              <a:blipFill>
                <a:blip r:embed="rId20"/>
                <a:stretch>
                  <a:fillRect l="-2496" t="-5882" b="-10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4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83832" y="1196752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196752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44735" y="1943223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735" y="1943223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9195" y="1866176"/>
                <a:ext cx="19243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195" y="1866176"/>
                <a:ext cx="19243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9478" y="1866177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478" y="1866177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Овал 30">
            <a:extLst>
              <a:ext uri="{FF2B5EF4-FFF2-40B4-BE49-F238E27FC236}">
                <a16:creationId xmlns:a16="http://schemas.microsoft.com/office/drawing/2014/main" id="{B7E1CDAA-9303-40D0-8364-182EF8C3A8CD}"/>
              </a:ext>
            </a:extLst>
          </p:cNvPr>
          <p:cNvSpPr/>
          <p:nvPr/>
        </p:nvSpPr>
        <p:spPr>
          <a:xfrm>
            <a:off x="3294416" y="2922636"/>
            <a:ext cx="108580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C2257B07-6700-4E8F-A45E-A0D6970C4EBE}"/>
              </a:ext>
            </a:extLst>
          </p:cNvPr>
          <p:cNvSpPr/>
          <p:nvPr/>
        </p:nvSpPr>
        <p:spPr>
          <a:xfrm rot="20155520">
            <a:off x="6740476" y="2596468"/>
            <a:ext cx="2520280" cy="134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48E1E9E1-AC90-4847-A96A-E00133663020}"/>
              </a:ext>
            </a:extLst>
          </p:cNvPr>
          <p:cNvSpPr/>
          <p:nvPr/>
        </p:nvSpPr>
        <p:spPr>
          <a:xfrm>
            <a:off x="3294416" y="4879321"/>
            <a:ext cx="108580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E003BAD-C273-4794-ADEC-BDD9934513AB}"/>
              </a:ext>
            </a:extLst>
          </p:cNvPr>
          <p:cNvSpPr/>
          <p:nvPr/>
        </p:nvSpPr>
        <p:spPr>
          <a:xfrm rot="806848">
            <a:off x="6577870" y="4711726"/>
            <a:ext cx="2520280" cy="1344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79F46546-54D3-4D30-94F0-BBD085B392BE}"/>
              </a:ext>
            </a:extLst>
          </p:cNvPr>
          <p:cNvCxnSpPr>
            <a:endCxn id="31" idx="6"/>
          </p:cNvCxnSpPr>
          <p:nvPr/>
        </p:nvCxnSpPr>
        <p:spPr>
          <a:xfrm>
            <a:off x="3837317" y="3379836"/>
            <a:ext cx="542901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D6BA6999-3348-4305-B5AF-5055A75CE181}"/>
              </a:ext>
            </a:extLst>
          </p:cNvPr>
          <p:cNvCxnSpPr>
            <a:cxnSpLocks/>
            <a:endCxn id="33" idx="5"/>
          </p:cNvCxnSpPr>
          <p:nvPr/>
        </p:nvCxnSpPr>
        <p:spPr>
          <a:xfrm>
            <a:off x="3837317" y="5336521"/>
            <a:ext cx="383889" cy="32328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63D2544A-7B74-4716-B78D-59852CBF825A}"/>
              </a:ext>
            </a:extLst>
          </p:cNvPr>
          <p:cNvCxnSpPr>
            <a:cxnSpLocks/>
            <a:endCxn id="34" idx="5"/>
          </p:cNvCxnSpPr>
          <p:nvPr/>
        </p:nvCxnSpPr>
        <p:spPr>
          <a:xfrm>
            <a:off x="7838010" y="5384171"/>
            <a:ext cx="756047" cy="669673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A33DD35E-9B70-4B4A-B0B3-969166584D96}"/>
              </a:ext>
            </a:extLst>
          </p:cNvPr>
          <p:cNvCxnSpPr>
            <a:cxnSpLocks/>
            <a:endCxn id="32" idx="5"/>
          </p:cNvCxnSpPr>
          <p:nvPr/>
        </p:nvCxnSpPr>
        <p:spPr>
          <a:xfrm>
            <a:off x="8000616" y="3337089"/>
            <a:ext cx="1007511" cy="2469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6DEFD51-47B1-4C4D-B61D-62F25E97B93C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3837317" y="2922636"/>
            <a:ext cx="0" cy="466707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5B6A3C7A-12F8-4F99-AEF9-A6B47C30110B}"/>
              </a:ext>
            </a:extLst>
          </p:cNvPr>
          <p:cNvCxnSpPr>
            <a:cxnSpLocks/>
            <a:endCxn id="33" idx="7"/>
          </p:cNvCxnSpPr>
          <p:nvPr/>
        </p:nvCxnSpPr>
        <p:spPr>
          <a:xfrm flipV="1">
            <a:off x="3837317" y="5013232"/>
            <a:ext cx="383889" cy="323290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14055950-7054-4600-9A4A-5B6F78D04DDC}"/>
              </a:ext>
            </a:extLst>
          </p:cNvPr>
          <p:cNvCxnSpPr>
            <a:cxnSpLocks/>
            <a:endCxn id="34" idx="7"/>
          </p:cNvCxnSpPr>
          <p:nvPr/>
        </p:nvCxnSpPr>
        <p:spPr>
          <a:xfrm flipV="1">
            <a:off x="7808671" y="5128935"/>
            <a:ext cx="1006541" cy="255236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87AFE34A-8CC7-432F-BCAE-36A465812089}"/>
              </a:ext>
            </a:extLst>
          </p:cNvPr>
          <p:cNvCxnSpPr>
            <a:cxnSpLocks/>
            <a:endCxn id="32" idx="7"/>
          </p:cNvCxnSpPr>
          <p:nvPr/>
        </p:nvCxnSpPr>
        <p:spPr>
          <a:xfrm flipV="1">
            <a:off x="8000615" y="2471299"/>
            <a:ext cx="619581" cy="865790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1DC9C2C4-D4EF-4039-BAC6-229D7BF01656}"/>
              </a:ext>
            </a:extLst>
          </p:cNvPr>
          <p:cNvCxnSpPr>
            <a:cxnSpLocks/>
          </p:cNvCxnSpPr>
          <p:nvPr/>
        </p:nvCxnSpPr>
        <p:spPr>
          <a:xfrm flipV="1">
            <a:off x="4712359" y="3379836"/>
            <a:ext cx="2028406" cy="213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F3ADF953-0EB5-4DA2-B598-790163073068}"/>
              </a:ext>
            </a:extLst>
          </p:cNvPr>
          <p:cNvCxnSpPr>
            <a:cxnSpLocks/>
          </p:cNvCxnSpPr>
          <p:nvPr/>
        </p:nvCxnSpPr>
        <p:spPr>
          <a:xfrm flipV="1">
            <a:off x="4559636" y="5312307"/>
            <a:ext cx="2028406" cy="2137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0F32BFBD-2D03-4DBA-98BB-F0C5758C10EC}"/>
              </a:ext>
            </a:extLst>
          </p:cNvPr>
          <p:cNvCxnSpPr>
            <a:cxnSpLocks/>
          </p:cNvCxnSpPr>
          <p:nvPr/>
        </p:nvCxnSpPr>
        <p:spPr>
          <a:xfrm>
            <a:off x="3837317" y="4002634"/>
            <a:ext cx="0" cy="76328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A272F4A1-3764-4751-8C3A-A40BE38A748D}"/>
              </a:ext>
            </a:extLst>
          </p:cNvPr>
          <p:cNvCxnSpPr>
            <a:cxnSpLocks/>
          </p:cNvCxnSpPr>
          <p:nvPr/>
        </p:nvCxnSpPr>
        <p:spPr>
          <a:xfrm flipV="1">
            <a:off x="8310405" y="3974637"/>
            <a:ext cx="0" cy="73877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1BDECB06-D476-44C6-A6DB-76B511509AB1}"/>
                  </a:ext>
                </a:extLst>
              </p:cNvPr>
              <p:cNvSpPr/>
              <p:nvPr/>
            </p:nvSpPr>
            <p:spPr>
              <a:xfrm>
                <a:off x="5218594" y="2687161"/>
                <a:ext cx="5413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1BDECB06-D476-44C6-A6DB-76B511509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94" y="2687161"/>
                <a:ext cx="54136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1B3CBAD0-A70C-41D7-AF06-532BA89BA796}"/>
                  </a:ext>
                </a:extLst>
              </p:cNvPr>
              <p:cNvSpPr/>
              <p:nvPr/>
            </p:nvSpPr>
            <p:spPr>
              <a:xfrm>
                <a:off x="2846400" y="3997372"/>
                <a:ext cx="7671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1B3CBAD0-A70C-41D7-AF06-532BA89BA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400" y="3997372"/>
                <a:ext cx="76719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24B088F-33E4-496E-8EAD-2AE7B2330055}"/>
                  </a:ext>
                </a:extLst>
              </p:cNvPr>
              <p:cNvSpPr/>
              <p:nvPr/>
            </p:nvSpPr>
            <p:spPr>
              <a:xfrm>
                <a:off x="5311218" y="4693874"/>
                <a:ext cx="50366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824B088F-33E4-496E-8EAD-2AE7B2330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218" y="4693874"/>
                <a:ext cx="50366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73F17DEA-FBE6-4455-A20A-131D90A539A6}"/>
                  </a:ext>
                </a:extLst>
              </p:cNvPr>
              <p:cNvSpPr/>
              <p:nvPr/>
            </p:nvSpPr>
            <p:spPr>
              <a:xfrm>
                <a:off x="8393830" y="4144723"/>
                <a:ext cx="5677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73F17DEA-FBE6-4455-A20A-131D90A53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830" y="4144723"/>
                <a:ext cx="56778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66" grpId="0"/>
      <p:bldP spid="67" grpId="0"/>
      <p:bldP spid="68" grpId="0"/>
      <p:bldP spid="6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1127448" y="908720"/>
            <a:ext cx="97210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Смысл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695400" y="1484784"/>
                <a:ext cx="275844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484784"/>
                <a:ext cx="2758447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4011499" y="6077266"/>
                <a:ext cx="17620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499" y="6077266"/>
                <a:ext cx="17620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9289726" y="4768582"/>
                <a:ext cx="20410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26" y="4768582"/>
                <a:ext cx="20410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7111642" y="6081787"/>
                <a:ext cx="178901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81787"/>
                <a:ext cx="178901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983432" y="6012523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6012523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125471EF-FB62-4D3B-A8D2-DA8F22CB02DD}"/>
              </a:ext>
            </a:extLst>
          </p:cNvPr>
          <p:cNvSpPr/>
          <p:nvPr/>
        </p:nvSpPr>
        <p:spPr>
          <a:xfrm>
            <a:off x="175286" y="2187704"/>
            <a:ext cx="3387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1C23562E-9A09-49B9-A9D4-7C7DF19135DF}"/>
              </a:ext>
            </a:extLst>
          </p:cNvPr>
          <p:cNvSpPr/>
          <p:nvPr/>
        </p:nvSpPr>
        <p:spPr>
          <a:xfrm rot="16200000">
            <a:off x="-229730" y="3980433"/>
            <a:ext cx="1300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Люди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305A94C5-55B7-436D-AFD2-9A6A7000B3DE}"/>
              </a:ext>
            </a:extLst>
          </p:cNvPr>
          <p:cNvSpPr/>
          <p:nvPr/>
        </p:nvSpPr>
        <p:spPr>
          <a:xfrm>
            <a:off x="3302409" y="1828465"/>
            <a:ext cx="3711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Новые Характеристики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46A104F9-C4CC-4EAB-8D77-850C11A76C69}"/>
              </a:ext>
            </a:extLst>
          </p:cNvPr>
          <p:cNvSpPr/>
          <p:nvPr/>
        </p:nvSpPr>
        <p:spPr>
          <a:xfrm>
            <a:off x="8747022" y="1798453"/>
            <a:ext cx="34706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Взаимосвязь Характеристик</a:t>
            </a:r>
          </a:p>
        </p:txBody>
      </p:sp>
      <p:sp>
        <p:nvSpPr>
          <p:cNvPr id="21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24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5" grpId="0"/>
      <p:bldP spid="56" grpId="0"/>
      <p:bldP spid="58" grpId="0"/>
      <p:bldP spid="5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343472" y="873070"/>
            <a:ext cx="9721080" cy="827739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Базовый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1772816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6208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6208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864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8642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456040" y="1772816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1772816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9505" y="2963799"/>
            <a:ext cx="3048724" cy="3048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8088" y="2980019"/>
            <a:ext cx="2088232" cy="300412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2832" y="2980019"/>
            <a:ext cx="1788563" cy="1788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22459" y="6059624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59" y="6059624"/>
                <a:ext cx="1710147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904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02257" y="4874464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257" y="4874464"/>
                <a:ext cx="190956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3972" y="5984143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72" y="5984143"/>
                <a:ext cx="1683730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12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1" grpId="0"/>
      <p:bldP spid="13" grpId="0"/>
      <p:bldP spid="15" grpId="0"/>
      <p:bldP spid="18" grpId="0"/>
      <p:bldP spid="22" grpId="0"/>
      <p:bldP spid="23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Заголовок 1"/>
          <p:cNvSpPr>
            <a:spLocks noGrp="1"/>
          </p:cNvSpPr>
          <p:nvPr>
            <p:ph type="title"/>
          </p:nvPr>
        </p:nvSpPr>
        <p:spPr>
          <a:xfrm>
            <a:off x="767409" y="873070"/>
            <a:ext cx="10789132" cy="827739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Экономный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» 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22554" y="2243624"/>
                <a:ext cx="17505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54" y="2243624"/>
                <a:ext cx="175054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384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748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7488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573"/>
          <a:stretch/>
        </p:blipFill>
        <p:spPr>
          <a:xfrm>
            <a:off x="4112967" y="2936206"/>
            <a:ext cx="1842236" cy="304872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51190C8-CF2D-4E8E-8FA6-F9A3DC8180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9512"/>
          <a:stretch/>
        </p:blipFill>
        <p:spPr>
          <a:xfrm>
            <a:off x="6888088" y="2980019"/>
            <a:ext cx="2088232" cy="181713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21008" y="2980019"/>
            <a:ext cx="1842236" cy="1842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59293" y="5984279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93" y="5984279"/>
                <a:ext cx="1710147" cy="590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1537" y="5973319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37" y="5973319"/>
                <a:ext cx="1683730" cy="5904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9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983433" y="873070"/>
            <a:ext cx="10573108" cy="827739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Компактный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007" y="2293102"/>
                <a:ext cx="17311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9190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91905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63615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CF3050-ECA0-46D0-B177-AAB6A05B4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9578"/>
          <a:stretch/>
        </p:blipFill>
        <p:spPr>
          <a:xfrm>
            <a:off x="4376343" y="2945234"/>
            <a:ext cx="1232324" cy="30487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BD7387F-4F42-4843-942E-06F0D77AA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633"/>
          <a:stretch/>
        </p:blipFill>
        <p:spPr>
          <a:xfrm>
            <a:off x="9621008" y="2980019"/>
            <a:ext cx="1842236" cy="1241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4602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9561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04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C063565-F11E-49BF-99D4-AD32E81F78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9496" y="2954262"/>
            <a:ext cx="1423580" cy="12410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/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FEF07554-9810-4A2D-9D98-1E45E8F53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88" y="1682890"/>
                <a:ext cx="2990562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8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Усеченный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Truncated)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Вариант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/>
              <p:nvPr/>
            </p:nvSpPr>
            <p:spPr>
              <a:xfrm>
                <a:off x="2648800" y="2262914"/>
                <a:ext cx="17024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DD55814-3D26-42B8-903B-17F8280DE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00" y="2262914"/>
                <a:ext cx="170245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/>
              <p:nvPr/>
            </p:nvSpPr>
            <p:spPr>
              <a:xfrm>
                <a:off x="7372467" y="2216055"/>
                <a:ext cx="1890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4C289307-F7A2-4DF9-B156-4B7F91B1A9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467" y="2216055"/>
                <a:ext cx="18903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/>
              <p:nvPr/>
            </p:nvSpPr>
            <p:spPr>
              <a:xfrm>
                <a:off x="4852750" y="2216056"/>
                <a:ext cx="15787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6C9A3BCD-E294-42C8-AFD0-7FA196329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750" y="2216056"/>
                <a:ext cx="1578701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3376CD6-4AF0-4E10-BA68-E62E5618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605" y="2954262"/>
            <a:ext cx="1847968" cy="3030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/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2CB6818A-25C8-43D5-B8BD-08051E448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19672"/>
                <a:ext cx="172412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/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CB9DFE25-2F53-4808-AB16-AA1B75C4C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066" y="6036935"/>
                <a:ext cx="1710147" cy="5904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/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958DF40E-78B3-47DC-A93C-CF73873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42" y="6012523"/>
                <a:ext cx="163724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/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CDDBBD7-94B1-4CF8-B982-883365C84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532" y="5186912"/>
                <a:ext cx="190077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/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76D9A7E6-6FF8-43DC-805C-BED62E5C5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6081787"/>
                <a:ext cx="1683730" cy="594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38E7F7C-BC92-4CB7-93F6-EC4E3406E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9068" y="2877877"/>
            <a:ext cx="1790298" cy="64450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3B202DD-3EA7-4F75-B671-B64A1552E6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3689" y="2931215"/>
            <a:ext cx="724764" cy="62122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00EE4C4-1EE8-4D59-9713-60B9E0D504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3022" y="2931215"/>
            <a:ext cx="669051" cy="3047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/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F3766F6-7B66-4FC0-905F-B8C483EB0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599" y="1742760"/>
                <a:ext cx="1247649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5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873070"/>
            <a:ext cx="12360695" cy="827739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Сжатие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24" y="1631283"/>
                <a:ext cx="2057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/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e>
                        <m:sup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90F6181-AC23-4594-9B1F-D45B53B04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212926"/>
                <a:ext cx="7453451" cy="6716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/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…&gt;</m:t>
                      </m:r>
                      <m:sSub>
                        <m:sSub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B9D2AEA-87C4-46C3-9AC7-D3CCEB73F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439" y="2964482"/>
                <a:ext cx="369582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/>
              <p:nvPr/>
            </p:nvSpPr>
            <p:spPr>
              <a:xfrm>
                <a:off x="589630" y="4498870"/>
                <a:ext cx="2168606" cy="111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F485700-BD6C-48A7-A6C7-4C40EF67B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30" y="4498870"/>
                <a:ext cx="2168606" cy="11132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8EE92DE-5893-4E16-B934-7C8E0F511567}"/>
              </a:ext>
            </a:extLst>
          </p:cNvPr>
          <p:cNvSpPr/>
          <p:nvPr/>
        </p:nvSpPr>
        <p:spPr>
          <a:xfrm>
            <a:off x="589630" y="3402563"/>
            <a:ext cx="36150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Уровень «сжатия»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E390DDF-6D8E-4270-AFAF-D8142EBD6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588" y="3744563"/>
            <a:ext cx="1847968" cy="30306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7BDA24D-2FB1-4F0F-865C-A3FB11EE4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5380" y="3705408"/>
            <a:ext cx="1790298" cy="64450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906FD73-EDA2-4E68-B879-FCB30BA75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1663" y="3744563"/>
            <a:ext cx="724764" cy="6212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8FB8216-B45B-497F-B58D-ED8E72BB3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416" y="3703698"/>
            <a:ext cx="669051" cy="3047899"/>
          </a:xfrm>
          <a:prstGeom prst="rect">
            <a:avLst/>
          </a:prstGeom>
        </p:spPr>
      </p:pic>
      <p:sp>
        <p:nvSpPr>
          <p:cNvPr id="2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3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3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72480CA-E4DA-46F7-BF10-E2FEE038B68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911424" y="1268760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</a:p>
          <a:p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Главных Компонент</a:t>
            </a: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Principal Components Analysis - PCA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</a:t>
            </a:r>
            <a:r>
              <a:rPr lang="ru-RU" sz="3200" dirty="0" smtClean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разложение</a:t>
            </a:r>
            <a:endParaRPr lang="en-US" sz="3200" dirty="0" smtClean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200" dirty="0">
                <a:solidFill>
                  <a:srgbClr val="363636"/>
                </a:solidFill>
                <a:latin typeface="-apple-system"/>
              </a:rPr>
              <a:t>Singular Value Decomposition - SVD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/>
              <p:nvPr/>
            </p:nvSpPr>
            <p:spPr>
              <a:xfrm>
                <a:off x="1127448" y="2132856"/>
                <a:ext cx="15684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A5C3C55F-0060-4792-83D0-7D2E202A9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2132856"/>
                <a:ext cx="156844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589CA6A-D6D7-4018-8625-A3916BAB0FA5}"/>
              </a:ext>
            </a:extLst>
          </p:cNvPr>
          <p:cNvSpPr/>
          <p:nvPr/>
        </p:nvSpPr>
        <p:spPr>
          <a:xfrm>
            <a:off x="2927648" y="1268760"/>
            <a:ext cx="621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Псевдообратная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матрица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/>
              <p:nvPr/>
            </p:nvSpPr>
            <p:spPr>
              <a:xfrm>
                <a:off x="3920550" y="2252481"/>
                <a:ext cx="2932662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70203AE-5FA9-4358-899D-4B1D00129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50" y="2252481"/>
                <a:ext cx="2932662" cy="595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/>
              <p:nvPr/>
            </p:nvSpPr>
            <p:spPr>
              <a:xfrm>
                <a:off x="1261287" y="2786148"/>
                <a:ext cx="1976247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9CC9DB4E-3376-4884-A08A-D5EE96735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87" y="2786148"/>
                <a:ext cx="1976247" cy="595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/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6F56A7F-D678-4BE8-855C-3171CEB35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795" y="3363419"/>
                <a:ext cx="2057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/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173AC53F-66A3-4400-A6B5-FB889DBAF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16" y="4029700"/>
                <a:ext cx="164019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/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2E7E87CB-829C-4AFC-BF0D-FCC788698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539" y="3316972"/>
                <a:ext cx="3115405" cy="15733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/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ru-RU" sz="20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/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  <m:e/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E320A375-54A7-46D2-B713-E7EF5E0D2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021" y="2698278"/>
                <a:ext cx="3293530" cy="2260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/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15BD14CC-1B87-4308-B5EC-767931016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94" y="4695159"/>
                <a:ext cx="253236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/>
              <p:nvPr/>
            </p:nvSpPr>
            <p:spPr>
              <a:xfrm>
                <a:off x="3071664" y="5301208"/>
                <a:ext cx="1998496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BE439928-229E-49A4-A21C-9B7BE065C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5301208"/>
                <a:ext cx="1998496" cy="5959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/>
              <p:nvPr/>
            </p:nvSpPr>
            <p:spPr>
              <a:xfrm>
                <a:off x="6476702" y="5279933"/>
                <a:ext cx="179670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ru-RU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2F7AC63D-ACB6-4A2F-91AC-B322964E2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702" y="5279933"/>
                <a:ext cx="1796709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8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0542" y="102503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Python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FC9002F-E7C4-4121-9112-555B98361554}"/>
              </a:ext>
            </a:extLst>
          </p:cNvPr>
          <p:cNvSpPr/>
          <p:nvPr/>
        </p:nvSpPr>
        <p:spPr>
          <a:xfrm>
            <a:off x="444604" y="1883642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numpy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 as 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np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455C48F7-F872-4AD0-B96E-817D49D16B3D}"/>
              </a:ext>
            </a:extLst>
          </p:cNvPr>
          <p:cNvSpPr/>
          <p:nvPr/>
        </p:nvSpPr>
        <p:spPr>
          <a:xfrm>
            <a:off x="474129" y="2349501"/>
            <a:ext cx="9078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U, s, VT = np.linalg.svd(X,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full_matrices=</a:t>
            </a:r>
            <a:r>
              <a:rPr lang="tr-TR" sz="2400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7363D933-999F-4140-B458-F137258477BF}"/>
              </a:ext>
            </a:extLst>
          </p:cNvPr>
          <p:cNvSpPr/>
          <p:nvPr/>
        </p:nvSpPr>
        <p:spPr>
          <a:xfrm>
            <a:off x="9089569" y="238563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0D8BFD4-081D-44C3-B808-EC96E8912772}"/>
              </a:ext>
            </a:extLst>
          </p:cNvPr>
          <p:cNvSpPr/>
          <p:nvPr/>
        </p:nvSpPr>
        <p:spPr>
          <a:xfrm>
            <a:off x="10234241" y="234530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D360B5D-5A01-4B13-B1E8-7F865EC1B819}"/>
              </a:ext>
            </a:extLst>
          </p:cNvPr>
          <p:cNvSpPr/>
          <p:nvPr/>
        </p:nvSpPr>
        <p:spPr>
          <a:xfrm>
            <a:off x="532309" y="296645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U.shape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53EDA9B4-E060-4326-97A1-D7CE02253ABB}"/>
              </a:ext>
            </a:extLst>
          </p:cNvPr>
          <p:cNvSpPr/>
          <p:nvPr/>
        </p:nvSpPr>
        <p:spPr>
          <a:xfrm>
            <a:off x="1796251" y="296451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(70000, 784)</a:t>
            </a:r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6B18119D-4E15-4608-B221-7B90AACC7519}"/>
              </a:ext>
            </a:extLst>
          </p:cNvPr>
          <p:cNvSpPr/>
          <p:nvPr/>
        </p:nvSpPr>
        <p:spPr>
          <a:xfrm>
            <a:off x="3863752" y="296451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0B89661-1609-4507-BF55-13B683226501}"/>
              </a:ext>
            </a:extLst>
          </p:cNvPr>
          <p:cNvSpPr/>
          <p:nvPr/>
        </p:nvSpPr>
        <p:spPr>
          <a:xfrm>
            <a:off x="5241962" y="296451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(784,)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0D1FCEB2-EFCE-4D69-8AD5-445EB69794A0}"/>
              </a:ext>
            </a:extLst>
          </p:cNvPr>
          <p:cNvSpPr/>
          <p:nvPr/>
        </p:nvSpPr>
        <p:spPr>
          <a:xfrm>
            <a:off x="6534810" y="296451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VT.shape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5E63DDAE-F3C9-46F1-9B50-9678D6EF83F3}"/>
              </a:ext>
            </a:extLst>
          </p:cNvPr>
          <p:cNvSpPr/>
          <p:nvPr/>
        </p:nvSpPr>
        <p:spPr>
          <a:xfrm>
            <a:off x="8101158" y="2964519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(784, 784)</a:t>
            </a:r>
            <a:endParaRPr lang="ru-RU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06152BB-8987-4C3A-9E33-B7640A49EFA7}"/>
              </a:ext>
            </a:extLst>
          </p:cNvPr>
          <p:cNvSpPr/>
          <p:nvPr/>
        </p:nvSpPr>
        <p:spPr>
          <a:xfrm>
            <a:off x="443099" y="3667143"/>
            <a:ext cx="7323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 np.diag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B0D9335B-3C37-4E74-A883-6A3ACE4BE7F2}"/>
              </a:ext>
            </a:extLst>
          </p:cNvPr>
          <p:cNvSpPr/>
          <p:nvPr/>
        </p:nvSpPr>
        <p:spPr>
          <a:xfrm>
            <a:off x="433496" y="4240188"/>
            <a:ext cx="6493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m=</a:t>
            </a:r>
            <a:r>
              <a:rPr lang="pt-BR" sz="2400" dirty="0">
                <a:solidFill>
                  <a:srgbClr val="B5CEA8"/>
                </a:solidFill>
                <a:latin typeface="Courier New" panose="02070309020205020404" pitchFamily="49" charset="0"/>
              </a:rPr>
              <a:t>25</a:t>
            </a:r>
            <a:endParaRPr lang="pt-BR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A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VT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:]))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B236E4EB-F204-4C62-AC61-1C0A3CD7EDAA}"/>
              </a:ext>
            </a:extLst>
          </p:cNvPr>
          <p:cNvSpPr/>
          <p:nvPr/>
        </p:nvSpPr>
        <p:spPr>
          <a:xfrm>
            <a:off x="7178576" y="465743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A.shape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EFDAA0F-227C-49DD-9ACA-CF88941088C8}"/>
              </a:ext>
            </a:extLst>
          </p:cNvPr>
          <p:cNvSpPr/>
          <p:nvPr/>
        </p:nvSpPr>
        <p:spPr>
          <a:xfrm>
            <a:off x="8692223" y="461156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784)</a:t>
            </a:r>
            <a:endParaRPr lang="ru-RU" dirty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3B9685F-EC0D-45AD-B5E8-9672C9C0F6C1}"/>
              </a:ext>
            </a:extLst>
          </p:cNvPr>
          <p:cNvSpPr/>
          <p:nvPr/>
        </p:nvSpPr>
        <p:spPr>
          <a:xfrm>
            <a:off x="448306" y="5611731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Y = U.dot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[:,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:</a:t>
            </a:r>
            <a:r>
              <a:rPr lang="pt-B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n_component</a:t>
            </a:r>
            <a:r>
              <a:rPr lang="pt-B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83ACC733-7398-4DB2-A625-182E3BE31650}"/>
              </a:ext>
            </a:extLst>
          </p:cNvPr>
          <p:cNvSpPr/>
          <p:nvPr/>
        </p:nvSpPr>
        <p:spPr>
          <a:xfrm>
            <a:off x="7191747" y="574912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Y.shape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D0875084-C209-4BDC-90E1-1144484B5A6D}"/>
              </a:ext>
            </a:extLst>
          </p:cNvPr>
          <p:cNvSpPr/>
          <p:nvPr/>
        </p:nvSpPr>
        <p:spPr>
          <a:xfrm>
            <a:off x="8692223" y="5698436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70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00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0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, 25)</a:t>
            </a:r>
            <a:endParaRPr lang="ru-RU" dirty="0"/>
          </a:p>
        </p:txBody>
      </p:sp>
      <p:sp>
        <p:nvSpPr>
          <p:cNvPr id="2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Сингулярное Разложение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5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  <p:bldP spid="26" grpId="0"/>
      <p:bldP spid="27" grpId="0"/>
      <p:bldP spid="28" grpId="0"/>
      <p:bldP spid="32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1775520" y="176904"/>
            <a:ext cx="9145016" cy="484915"/>
          </a:xfrm>
          <a:prstGeom prst="rect">
            <a:avLst/>
          </a:prstGeom>
        </p:spPr>
        <p:txBody>
          <a:bodyPr/>
          <a:lstStyle/>
          <a:p>
            <a:pPr marR="8377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Метод Главных Компонент и Сингулярное Разложение Матриц</a:t>
            </a:r>
            <a:endParaRPr lang="ru-RU" sz="3200" b="1" dirty="0">
              <a:solidFill>
                <a:schemeClr val="bg1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BE47D8C-18E7-48C0-B437-65C79608DBCE}"/>
              </a:ext>
            </a:extLst>
          </p:cNvPr>
          <p:cNvSpPr txBox="1">
            <a:spLocks/>
          </p:cNvSpPr>
          <p:nvPr/>
        </p:nvSpPr>
        <p:spPr>
          <a:xfrm>
            <a:off x="839416" y="764704"/>
            <a:ext cx="100811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8377"/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S.W.O.T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(by </a:t>
            </a:r>
            <a:r>
              <a:rPr lang="en-US" sz="3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ChatGPT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AF5494B-9DB4-4570-A506-3A786F1C86BB}"/>
              </a:ext>
            </a:extLst>
          </p:cNvPr>
          <p:cNvSpPr/>
          <p:nvPr/>
        </p:nvSpPr>
        <p:spPr>
          <a:xfrm>
            <a:off x="24626" y="1225689"/>
            <a:ext cx="118933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Сильные стороны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позволяет уменьшить размерность больших наборов данных, сохраняя при этом важную информацию в исходных данных.     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предоставляет простой и интуитивно понятный способ визуализации многомерных данных в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низкоразмерном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пространстве.     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</a:t>
            </a:r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стороны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предполагает, что данные имеют базовую линейную структуру, что не всегда может иметь место в реальных наборах данных.     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привести к потере информации, особенно если удалить слишком много основных компонентов.     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Возможности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можно интегрировать с другими методами, такими как кластеризация и классификация, для повышения их производительности.     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PCA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может применяться в различных областях, таких как финансы, биология и обработка изображений, где уменьшение размерности является общей необходимостью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Трудности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Новые методы уменьшения размерности могут превзойти PCA в определенных наборах данных или областях.     </a:t>
            </a:r>
            <a:endParaRPr lang="en-US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Интерпретация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результатов PCA может быть затруднена, особенно для неспециалистов в области машинного обучения.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2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B15D586-A829-4A16-A28B-1C88C1CD6E6E}"/>
              </a:ext>
            </a:extLst>
          </p:cNvPr>
          <p:cNvSpPr/>
          <p:nvPr/>
        </p:nvSpPr>
        <p:spPr>
          <a:xfrm>
            <a:off x="263352" y="1124744"/>
            <a:ext cx="84969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</a:t>
            </a:r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Размерности</a:t>
            </a:r>
            <a:endParaRPr lang="en-US" sz="2800" b="1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Ковариационная Матрица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Собственные значения и Собственные вектора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Объясненная </a:t>
            </a:r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дисперсия</a:t>
            </a:r>
            <a:endParaRPr lang="en-US" sz="28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r>
              <a:rPr lang="ru-RU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разложение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Разложение Произвольной Матрицы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Псевдообратная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матрица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A14733B-1972-4E07-9FD6-50AC9B3E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4653136"/>
            <a:ext cx="5143178" cy="151216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495CCBC-84B7-4C33-B6C4-D32D7D48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908720"/>
            <a:ext cx="4082119" cy="27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Разложение.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D8C5E9-3920-42D5-991C-E60911D6CCA5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ADC8272-E119-4013-9520-EA4CEE5936AF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авая фигурная скобка 2"/>
          <p:cNvSpPr/>
          <p:nvPr/>
        </p:nvSpPr>
        <p:spPr>
          <a:xfrm>
            <a:off x="7320136" y="1721733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авая фигурная скобка 8"/>
          <p:cNvSpPr/>
          <p:nvPr/>
        </p:nvSpPr>
        <p:spPr>
          <a:xfrm rot="5400000">
            <a:off x="5519936" y="3521933"/>
            <a:ext cx="288032" cy="3168352"/>
          </a:xfrm>
          <a:prstGeom prst="rightBrac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303912" y="5250125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680176" y="3017877"/>
            <a:ext cx="639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647728" y="5805264"/>
            <a:ext cx="5083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28*28=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784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признаков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2AC9CAC-280C-4BC0-8626-FB5A52F2694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2635" t="1365" r="42377" b="74295"/>
          <a:stretch/>
        </p:blipFill>
        <p:spPr>
          <a:xfrm>
            <a:off x="4007768" y="1124744"/>
            <a:ext cx="321174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5676BFF-6CCB-479E-9914-B5320DD4B77F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72816"/>
            <a:ext cx="5647338" cy="39763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2710" y="1916832"/>
            <a:ext cx="6547034" cy="3888432"/>
          </a:xfrm>
          <a:prstGeom prst="rect">
            <a:avLst/>
          </a:prstGeom>
        </p:spPr>
      </p:pic>
      <p:sp>
        <p:nvSpPr>
          <p:cNvPr id="13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59D2A5-A6B1-4C8B-A4D4-DABF110D4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556"/>
          <a:stretch/>
        </p:blipFill>
        <p:spPr>
          <a:xfrm>
            <a:off x="0" y="1340768"/>
            <a:ext cx="12192000" cy="3059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FB514-5A7B-4782-BA4D-612C3CABCAF6}"/>
              </a:ext>
            </a:extLst>
          </p:cNvPr>
          <p:cNvSpPr txBox="1"/>
          <p:nvPr/>
        </p:nvSpPr>
        <p:spPr>
          <a:xfrm>
            <a:off x="5087888" y="4581128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48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57A1F4-504F-459A-8C6E-1D02295225AF}"/>
                  </a:ext>
                </a:extLst>
              </p:cNvPr>
              <p:cNvSpPr txBox="1"/>
              <p:nvPr/>
            </p:nvSpPr>
            <p:spPr>
              <a:xfrm>
                <a:off x="1559496" y="5517232"/>
                <a:ext cx="98650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набор параметров с меньшим размером, чем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, 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но несущий ту же информацию (или не намного меньше)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57A1F4-504F-459A-8C6E-1D022952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517232"/>
                <a:ext cx="9865096" cy="830997"/>
              </a:xfrm>
              <a:prstGeom prst="rect">
                <a:avLst/>
              </a:prstGeom>
              <a:blipFill>
                <a:blip r:embed="rId5"/>
                <a:stretch>
                  <a:fillRect t="-6618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EF95B4A-91F4-488E-A2F3-CEF9874981F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Распределение Данных</a:t>
            </a:r>
            <a:endParaRPr lang="ru-RU" sz="36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32325DBB-E091-4A58-AA7C-169D37297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4478" r="3449" b="7463"/>
          <a:stretch/>
        </p:blipFill>
        <p:spPr bwMode="auto">
          <a:xfrm>
            <a:off x="623392" y="1556792"/>
            <a:ext cx="4510875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E138495A-F342-4044-B269-A37B46FB9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5970" r="6961" b="5970"/>
          <a:stretch/>
        </p:blipFill>
        <p:spPr bwMode="auto">
          <a:xfrm>
            <a:off x="3575720" y="4149080"/>
            <a:ext cx="4391757" cy="205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567B256A-D1D7-410E-A070-E2CB70AC4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1038" r="6680" b="7421"/>
          <a:stretch/>
        </p:blipFill>
        <p:spPr bwMode="auto">
          <a:xfrm>
            <a:off x="6384032" y="1340768"/>
            <a:ext cx="543837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4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 Данных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4151784" y="2708920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708920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5085184"/>
                <a:ext cx="5976664" cy="424796"/>
              </a:xfrm>
              <a:prstGeom prst="rect">
                <a:avLst/>
              </a:prstGeom>
              <a:blipFill>
                <a:blip r:embed="rId5"/>
                <a:stretch>
                  <a:fillRect t="-8571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5733256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8571" r="-1080" b="-1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4871864" y="1700808"/>
                <a:ext cx="181185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>
          <p:sp>
            <p:nvSpPr>
              <p:cNvPr id="19" name="Прямоугольник 18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1700808"/>
                <a:ext cx="181185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1628800"/>
            <a:ext cx="3464630" cy="237626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00" y="4077072"/>
            <a:ext cx="3528392" cy="2429233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1700808"/>
            <a:ext cx="3451313" cy="32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6663</TotalTime>
  <Words>1277</Words>
  <Application>Microsoft Office PowerPoint</Application>
  <PresentationFormat>Широкоэкранный</PresentationFormat>
  <Paragraphs>496</Paragraphs>
  <Slides>44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9" baseType="lpstr">
      <vt:lpstr>-apple-system</vt:lpstr>
      <vt:lpstr>Arial</vt:lpstr>
      <vt:lpstr>Calibri</vt:lpstr>
      <vt:lpstr>Cambra</vt:lpstr>
      <vt:lpstr>Cambria</vt:lpstr>
      <vt:lpstr>Cambria Math</vt:lpstr>
      <vt:lpstr>Comic Sans MS</vt:lpstr>
      <vt:lpstr>Courier New</vt:lpstr>
      <vt:lpstr>IBM Plex Mono</vt:lpstr>
      <vt:lpstr>Linux Libertine</vt:lpstr>
      <vt:lpstr>Montserrat</vt:lpstr>
      <vt:lpstr>Montserrat SemiBold</vt:lpstr>
      <vt:lpstr>Times New Roman</vt:lpstr>
      <vt:lpstr>Verdana</vt:lpstr>
      <vt:lpstr>Тема Office</vt:lpstr>
      <vt:lpstr>Презентация PowerPoint</vt:lpstr>
      <vt:lpstr>В предыдущей серии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Для стандартизованных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Объясненная Дисперсия Explained Variance</vt:lpstr>
      <vt:lpstr>И что?</vt:lpstr>
      <vt:lpstr>Как выбрать p’</vt:lpstr>
      <vt:lpstr>Набор MNIST</vt:lpstr>
      <vt:lpstr>Набор Fashion MNIST</vt:lpstr>
      <vt:lpstr>Набор Labeled Faces in the Wild</vt:lpstr>
      <vt:lpstr>Python</vt:lpstr>
      <vt:lpstr>Ключевые Шаги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Базовый Вариант</vt:lpstr>
      <vt:lpstr>«Экономный» Вариант</vt:lpstr>
      <vt:lpstr>Компактный Вариант</vt:lpstr>
      <vt:lpstr>Усеченный (Truncated) Вариант</vt:lpstr>
      <vt:lpstr>Сжатие Данных</vt:lpstr>
      <vt:lpstr>Презентация PowerPoint</vt:lpstr>
      <vt:lpstr>Python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248</cp:revision>
  <dcterms:created xsi:type="dcterms:W3CDTF">2019-05-20T04:53:11Z</dcterms:created>
  <dcterms:modified xsi:type="dcterms:W3CDTF">2023-03-17T09:03:49Z</dcterms:modified>
</cp:coreProperties>
</file>